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00" r:id="rId2"/>
  </p:sldMasterIdLst>
  <p:notesMasterIdLst>
    <p:notesMasterId r:id="rId15"/>
  </p:notesMasterIdLst>
  <p:sldIdLst>
    <p:sldId id="425" r:id="rId3"/>
    <p:sldId id="417" r:id="rId4"/>
    <p:sldId id="426" r:id="rId5"/>
    <p:sldId id="423" r:id="rId6"/>
    <p:sldId id="260" r:id="rId7"/>
    <p:sldId id="427" r:id="rId8"/>
    <p:sldId id="419" r:id="rId9"/>
    <p:sldId id="429" r:id="rId10"/>
    <p:sldId id="424" r:id="rId11"/>
    <p:sldId id="421" r:id="rId12"/>
    <p:sldId id="349" r:id="rId13"/>
    <p:sldId id="28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FFFF"/>
    <a:srgbClr val="66CCFF"/>
    <a:srgbClr val="FFCCFF"/>
    <a:srgbClr val="CCFF99"/>
    <a:srgbClr val="CCFFCC"/>
    <a:srgbClr val="FFCC00"/>
    <a:srgbClr val="FFFFCC"/>
    <a:srgbClr val="58AB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41" autoAdjust="0"/>
    <p:restoredTop sz="94666" autoAdjust="0"/>
  </p:normalViewPr>
  <p:slideViewPr>
    <p:cSldViewPr>
      <p:cViewPr varScale="1">
        <p:scale>
          <a:sx n="102" d="100"/>
          <a:sy n="102" d="100"/>
        </p:scale>
        <p:origin x="111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0T21:29:55.4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0T21:30:17.7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0T21:30:18.6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0T21:30:19.3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0T21:30:55.156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1 0 24575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0T21:29:58.3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0T21:29:58.6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0T21:30:00.5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0T21:30:00.8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0T21:30:01.2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0T21:30:07.0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0T21:30:15.7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0T21:30:17.4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1D2FC8-2385-4E0C-9B52-8530D39FA9FD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8587E-E087-498B-9F7F-1F1B62CA1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290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>
              <a:defRPr/>
            </a:pPr>
            <a:fld id="{73190600-A933-4689-A542-61208E394456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7146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0302-E4DE-4A39-8A4E-F029994451D2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8577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306E2-ACA9-4866-AE37-1292FA7B8466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70858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(Primar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>
            <a:extLst>
              <a:ext uri="{FF2B5EF4-FFF2-40B4-BE49-F238E27FC236}">
                <a16:creationId xmlns:a16="http://schemas.microsoft.com/office/drawing/2014/main" id="{9A18DB56-11B0-4C2E-B908-55BE82AC34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6172200"/>
            <a:ext cx="17145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599"/>
            <a:ext cx="7315200" cy="4114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5B7E1-D0CF-4EA2-9079-0B6C04DA8F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743200" y="6172200"/>
            <a:ext cx="4114800" cy="685800"/>
          </a:xfrm>
        </p:spPr>
        <p:txBody>
          <a:bodyPr/>
          <a:lstStyle>
            <a:lvl1pPr algn="l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 sz="1400" b="0" i="0">
                <a:solidFill>
                  <a:prstClr val="white"/>
                </a:solidFill>
                <a:latin typeface="Arial"/>
                <a:ea typeface="MS PGothic" pitchFamily="34" charset="-128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FB4AE4-79C7-4B92-B66E-D8718E85AF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DE0CDE-2BEB-4438-A8F7-638504EB42B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55091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90600-A933-4689-A542-61208E39445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8443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C9531-8276-4C6B-8CF5-01AD6A1560E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2087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CA859-E3F4-4788-ACC7-7636EE7B86D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7513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F615F-C7B6-49CB-90B2-9AA86E040C4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45696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DB9CA-65B2-4CA9-A06B-DFAE81294EC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24157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649E5-A03C-4FAE-B1D5-F1166F52E25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51458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4FD50-E796-47DE-821D-84AF1B66DB4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063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C9531-8276-4C6B-8CF5-01AD6A1560E7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29356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B3A52-53F9-4502-87A0-AC843596DBC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5412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FF37A5-3153-43DB-B888-B613604683F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04124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90302-E4DE-4A39-8A4E-F029994451D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77106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306E2-ACA9-4866-AE37-1292FA7B846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18970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(Primar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>
            <a:extLst>
              <a:ext uri="{FF2B5EF4-FFF2-40B4-BE49-F238E27FC236}">
                <a16:creationId xmlns:a16="http://schemas.microsoft.com/office/drawing/2014/main" id="{9A18DB56-11B0-4C2E-B908-55BE82AC34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6172200"/>
            <a:ext cx="17145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599"/>
            <a:ext cx="7315200" cy="4114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5B7E1-D0CF-4EA2-9079-0B6C04DA8F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743200" y="6172200"/>
            <a:ext cx="4114800" cy="685800"/>
          </a:xfrm>
        </p:spPr>
        <p:txBody>
          <a:bodyPr/>
          <a:lstStyle>
            <a:lvl1pPr algn="l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 sz="1400" b="0" i="0">
                <a:solidFill>
                  <a:prstClr val="white"/>
                </a:solidFill>
                <a:latin typeface="Arial"/>
                <a:ea typeface="MS PGothic" pitchFamily="34" charset="-128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FB4AE4-79C7-4B92-B66E-D8718E85AF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DE0CDE-2BEB-4438-A8F7-638504EB42B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30154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4CA859-E3F4-4788-ACC7-7636EE7B86D8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346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DF615F-C7B6-49CB-90B2-9AA86E040C4E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2927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2DB9CA-65B2-4CA9-A06B-DFAE81294EC6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4661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2649E5-A03C-4FAE-B1D5-F1166F52E25C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4863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94FD50-E796-47DE-821D-84AF1B66DB47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8072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>
              <a:defRPr/>
            </a:pPr>
            <a:fld id="{B3AB3A52-53F9-4502-87A0-AC843596DBC0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7494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>
              <a:defRPr/>
            </a:pPr>
            <a:fld id="{9DFF37A5-3153-43DB-B888-B613604683FE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14681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E32EE8D8-4249-409F-AD31-300A3BAE649E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225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32EE8D8-4249-409F-AD31-300A3BAE649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2259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Relationship Id="rId9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customXml" Target="../ink/ink8.xml"/><Relationship Id="rId18" Type="http://schemas.openxmlformats.org/officeDocument/2006/relationships/customXml" Target="../ink/ink13.xml"/><Relationship Id="rId3" Type="http://schemas.openxmlformats.org/officeDocument/2006/relationships/image" Target="../media/image6.png"/><Relationship Id="rId7" Type="http://schemas.openxmlformats.org/officeDocument/2006/relationships/customXml" Target="../ink/ink2.xml"/><Relationship Id="rId12" Type="http://schemas.openxmlformats.org/officeDocument/2006/relationships/customXml" Target="../ink/ink7.xml"/><Relationship Id="rId17" Type="http://schemas.openxmlformats.org/officeDocument/2006/relationships/customXml" Target="../ink/ink12.xml"/><Relationship Id="rId2" Type="http://schemas.openxmlformats.org/officeDocument/2006/relationships/image" Target="../media/image5.png"/><Relationship Id="rId16" Type="http://schemas.openxmlformats.org/officeDocument/2006/relationships/customXml" Target="../ink/ink1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png"/><Relationship Id="rId11" Type="http://schemas.openxmlformats.org/officeDocument/2006/relationships/customXml" Target="../ink/ink6.xml"/><Relationship Id="rId15" Type="http://schemas.openxmlformats.org/officeDocument/2006/relationships/customXml" Target="../ink/ink10.xml"/><Relationship Id="rId10" Type="http://schemas.openxmlformats.org/officeDocument/2006/relationships/customXml" Target="../ink/ink5.xml"/><Relationship Id="rId19" Type="http://schemas.openxmlformats.org/officeDocument/2006/relationships/image" Target="../media/image9.png"/><Relationship Id="rId4" Type="http://schemas.openxmlformats.org/officeDocument/2006/relationships/customXml" Target="../ink/ink1.xml"/><Relationship Id="rId9" Type="http://schemas.openxmlformats.org/officeDocument/2006/relationships/customXml" Target="../ink/ink4.xml"/><Relationship Id="rId14" Type="http://schemas.openxmlformats.org/officeDocument/2006/relationships/customXml" Target="../ink/ink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331119" y="1355340"/>
            <a:ext cx="6481762" cy="1368425"/>
          </a:xfrm>
        </p:spPr>
        <p:txBody>
          <a:bodyPr/>
          <a:lstStyle/>
          <a:p>
            <a:pPr eaLnBrk="1" hangingPunct="1"/>
            <a:r>
              <a:rPr lang="ru-RU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СТРАТЕГИЧЕСКИЕ НАПРАВЛЕНИЯ</a:t>
            </a:r>
            <a:br>
              <a:rPr lang="ru-RU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ОКАЗАНИЯ ПОМОЩИ БОЛЬНЫМ С РЕДКИМИ (ОРФАННЫМИ)</a:t>
            </a:r>
            <a:br>
              <a:rPr lang="ru-RU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ЗАБОЛЕВАНИЯМИ В РОССИЙСКОЙ ФЕДЕРАЦИИ</a:t>
            </a:r>
            <a:endParaRPr lang="es-ES" sz="20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315" name="Rectangle 122"/>
          <p:cNvSpPr>
            <a:spLocks noChangeArrowheads="1"/>
          </p:cNvSpPr>
          <p:nvPr/>
        </p:nvSpPr>
        <p:spPr bwMode="auto">
          <a:xfrm>
            <a:off x="3920921" y="6015665"/>
            <a:ext cx="525621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1" i="0" u="sng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28CE985-11F0-498A-A113-2B41AF2F5830}"/>
              </a:ext>
            </a:extLst>
          </p:cNvPr>
          <p:cNvSpPr/>
          <p:nvPr/>
        </p:nvSpPr>
        <p:spPr>
          <a:xfrm>
            <a:off x="2157157" y="4293096"/>
            <a:ext cx="6822504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Экспертный Совет ГД РФ  по охране здоровья по редким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орфанным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) заболеваниям.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84CD35E-283E-45D3-95DA-DF67299A32DF}"/>
              </a:ext>
            </a:extLst>
          </p:cNvPr>
          <p:cNvSpPr/>
          <p:nvPr/>
        </p:nvSpPr>
        <p:spPr>
          <a:xfrm>
            <a:off x="2348199" y="5108704"/>
            <a:ext cx="659693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Президент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Национальной Ассоциации организаций больных редкими заболеваниями «ГЕНЕТИКА» 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Член</a:t>
            </a:r>
            <a:r>
              <a:rPr lang="ru-RU" sz="12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 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Экспертного совета ГД РФ  по охране здоровья по редким (</a:t>
            </a:r>
            <a:r>
              <a:rPr kumimoji="0" lang="ru-RU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орфанным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) заболеваниям,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ген. секретарь Евразийского Альянса редких болезней,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 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директор департамента по охране здоровья , социальной и демографической политике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Межрегиональной Ассоциации Женского Бизнеса.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 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КАРИМОВА С.И.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3">
            <a:extLst>
              <a:ext uri="{FF2B5EF4-FFF2-40B4-BE49-F238E27FC236}">
                <a16:creationId xmlns:a16="http://schemas.microsoft.com/office/drawing/2014/main" id="{BB4254C8-1901-4091-9A27-8C355F7D8A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9592" y="548680"/>
            <a:ext cx="7632847" cy="288032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и целесообразность разработки </a:t>
            </a:r>
            <a:r>
              <a:rPr lang="ru-RU" sz="23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Федеральном уровне </a:t>
            </a: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Национального плана (стратегии) в области редких (орфанных) заболеваний "Редкие …….- 2030       </a:t>
            </a:r>
            <a:r>
              <a:rPr lang="ru-RU" sz="23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  </a:t>
            </a:r>
            <a:r>
              <a:rPr lang="ru-RU" sz="23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Федеральной программы  медицинской, социальной  помощи и лекарственного обеспечения пациентов с редкими (</a:t>
            </a:r>
            <a:r>
              <a:rPr lang="ru-RU" sz="2300" u="sng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орфанными</a:t>
            </a:r>
            <a:r>
              <a:rPr lang="ru-RU" sz="23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заболеваниями» .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ru-RU" sz="16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844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60971A0C-62AE-4CA2-A60D-6CEB0AD097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8275" y="337840"/>
            <a:ext cx="8807450" cy="914400"/>
          </a:xfrm>
        </p:spPr>
        <p:txBody>
          <a:bodyPr/>
          <a:lstStyle/>
          <a:p>
            <a:pPr algn="ctr"/>
            <a:r>
              <a:rPr lang="ru-RU" altLang="ru-RU" sz="20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" panose="02020603050405020304" pitchFamily="18" charset="0"/>
              </a:rPr>
              <a:t>Тесная взаимосвязь всех участников процесса оказания помощи</a:t>
            </a:r>
            <a:endParaRPr lang="en-US" altLang="ru-RU" sz="2000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imes" panose="02020603050405020304" pitchFamily="18" charset="0"/>
            </a:endParaRPr>
          </a:p>
        </p:txBody>
      </p:sp>
      <p:sp>
        <p:nvSpPr>
          <p:cNvPr id="19459" name="Slide Number Placeholder 5">
            <a:extLst>
              <a:ext uri="{FF2B5EF4-FFF2-40B4-BE49-F238E27FC236}">
                <a16:creationId xmlns:a16="http://schemas.microsoft.com/office/drawing/2014/main" id="{2EED2562-5236-4A72-B5BA-EE3E2A8AB3FA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172200"/>
            <a:ext cx="2743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1pPr>
            <a:lvl2pPr marL="520700" indent="-228600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2pPr>
            <a:lvl3pPr marL="7588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3pPr>
            <a:lvl4pPr marL="1004888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4pPr>
            <a:lvl5pPr marL="12795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5pPr>
            <a:lvl6pPr marL="17367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6pPr>
            <a:lvl7pPr marL="21939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7pPr>
            <a:lvl8pPr marL="26511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8pPr>
            <a:lvl9pPr marL="31083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9pPr>
          </a:lstStyle>
          <a:p>
            <a:pPr algn="ctr" defTabSz="914400" eaLnBrk="1" hangingPunct="1"/>
            <a:fld id="{4D18B727-262A-4B7A-BD89-808F8DF42C5E}" type="slidenum">
              <a:rPr lang="en-US" altLang="ru-RU" sz="1400">
                <a:solidFill>
                  <a:srgbClr val="FFFFFF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pPr algn="ctr" defTabSz="914400" eaLnBrk="1" hangingPunct="1"/>
              <a:t>11</a:t>
            </a:fld>
            <a:endParaRPr lang="en-US" altLang="ru-RU" sz="1400">
              <a:solidFill>
                <a:srgbClr val="FFFFFF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6148" name="Oval 36">
            <a:extLst>
              <a:ext uri="{FF2B5EF4-FFF2-40B4-BE49-F238E27FC236}">
                <a16:creationId xmlns:a16="http://schemas.microsoft.com/office/drawing/2014/main" id="{253FD4A0-8E15-4668-83BE-8981FFCE45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90" y="1862929"/>
            <a:ext cx="3498850" cy="3625850"/>
          </a:xfrm>
          <a:prstGeom prst="ellipse">
            <a:avLst/>
          </a:prstGeom>
          <a:gradFill rotWithShape="0">
            <a:gsLst>
              <a:gs pos="0">
                <a:srgbClr val="4CAAEA"/>
              </a:gs>
              <a:gs pos="100000">
                <a:srgbClr val="0A3E89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ea typeface="+mn-ea"/>
            </a:endParaRPr>
          </a:p>
        </p:txBody>
      </p:sp>
      <p:grpSp>
        <p:nvGrpSpPr>
          <p:cNvPr id="19461" name="Group 37">
            <a:extLst>
              <a:ext uri="{FF2B5EF4-FFF2-40B4-BE49-F238E27FC236}">
                <a16:creationId xmlns:a16="http://schemas.microsoft.com/office/drawing/2014/main" id="{80A65DE5-167F-4946-A752-D8ECC1AE7D77}"/>
              </a:ext>
            </a:extLst>
          </p:cNvPr>
          <p:cNvGrpSpPr>
            <a:grpSpLocks/>
          </p:cNvGrpSpPr>
          <p:nvPr/>
        </p:nvGrpSpPr>
        <p:grpSpPr bwMode="auto">
          <a:xfrm>
            <a:off x="2673704" y="1862548"/>
            <a:ext cx="3498850" cy="3626750"/>
            <a:chOff x="1524" y="1640"/>
            <a:chExt cx="1578" cy="1594"/>
          </a:xfrm>
        </p:grpSpPr>
        <p:cxnSp>
          <p:nvCxnSpPr>
            <p:cNvPr id="19479" name="AutoShape 38">
              <a:extLst>
                <a:ext uri="{FF2B5EF4-FFF2-40B4-BE49-F238E27FC236}">
                  <a16:creationId xmlns:a16="http://schemas.microsoft.com/office/drawing/2014/main" id="{772FC4E8-735D-4358-9FD6-EEEE442279EE}"/>
                </a:ext>
              </a:extLst>
            </p:cNvPr>
            <p:cNvCxnSpPr>
              <a:cxnSpLocks noChangeShapeType="1"/>
              <a:stCxn id="6148" idx="0"/>
              <a:endCxn id="6148" idx="4"/>
            </p:cNvCxnSpPr>
            <p:nvPr/>
          </p:nvCxnSpPr>
          <p:spPr bwMode="auto">
            <a:xfrm>
              <a:off x="2313" y="1640"/>
              <a:ext cx="0" cy="1594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0" name="AutoShape 39">
              <a:extLst>
                <a:ext uri="{FF2B5EF4-FFF2-40B4-BE49-F238E27FC236}">
                  <a16:creationId xmlns:a16="http://schemas.microsoft.com/office/drawing/2014/main" id="{B8D66820-C468-404C-A5A4-55680B73155C}"/>
                </a:ext>
              </a:extLst>
            </p:cNvPr>
            <p:cNvCxnSpPr>
              <a:cxnSpLocks noChangeShapeType="1"/>
              <a:stCxn id="6148" idx="5"/>
              <a:endCxn id="6148" idx="1"/>
            </p:cNvCxnSpPr>
            <p:nvPr/>
          </p:nvCxnSpPr>
          <p:spPr bwMode="auto">
            <a:xfrm flipH="1" flipV="1">
              <a:off x="1755" y="1874"/>
              <a:ext cx="1116" cy="1127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1" name="AutoShape 40">
              <a:extLst>
                <a:ext uri="{FF2B5EF4-FFF2-40B4-BE49-F238E27FC236}">
                  <a16:creationId xmlns:a16="http://schemas.microsoft.com/office/drawing/2014/main" id="{154725A5-0D00-40B7-A5A4-8FDB8E51E1BC}"/>
                </a:ext>
              </a:extLst>
            </p:cNvPr>
            <p:cNvCxnSpPr>
              <a:cxnSpLocks noChangeShapeType="1"/>
              <a:stCxn id="6148" idx="7"/>
              <a:endCxn id="6148" idx="3"/>
            </p:cNvCxnSpPr>
            <p:nvPr/>
          </p:nvCxnSpPr>
          <p:spPr bwMode="auto">
            <a:xfrm flipH="1">
              <a:off x="1755" y="1874"/>
              <a:ext cx="1116" cy="1127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2" name="AutoShape 41">
              <a:extLst>
                <a:ext uri="{FF2B5EF4-FFF2-40B4-BE49-F238E27FC236}">
                  <a16:creationId xmlns:a16="http://schemas.microsoft.com/office/drawing/2014/main" id="{E966C3DD-1628-4A62-9E1B-92445F83143D}"/>
                </a:ext>
              </a:extLst>
            </p:cNvPr>
            <p:cNvCxnSpPr>
              <a:cxnSpLocks noChangeShapeType="1"/>
              <a:stCxn id="6148" idx="2"/>
              <a:endCxn id="6148" idx="6"/>
            </p:cNvCxnSpPr>
            <p:nvPr/>
          </p:nvCxnSpPr>
          <p:spPr bwMode="auto">
            <a:xfrm>
              <a:off x="1524" y="2437"/>
              <a:ext cx="1578" cy="0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3" name="AutoShape 42">
              <a:extLst>
                <a:ext uri="{FF2B5EF4-FFF2-40B4-BE49-F238E27FC236}">
                  <a16:creationId xmlns:a16="http://schemas.microsoft.com/office/drawing/2014/main" id="{37BDDFBD-2AC0-4AF5-B87E-F29509A06C02}"/>
                </a:ext>
              </a:extLst>
            </p:cNvPr>
            <p:cNvCxnSpPr>
              <a:cxnSpLocks noChangeShapeType="1"/>
              <a:stCxn id="6148" idx="2"/>
              <a:endCxn id="6148" idx="1"/>
            </p:cNvCxnSpPr>
            <p:nvPr/>
          </p:nvCxnSpPr>
          <p:spPr bwMode="auto">
            <a:xfrm flipV="1">
              <a:off x="1524" y="1874"/>
              <a:ext cx="231" cy="563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4" name="AutoShape 43">
              <a:extLst>
                <a:ext uri="{FF2B5EF4-FFF2-40B4-BE49-F238E27FC236}">
                  <a16:creationId xmlns:a16="http://schemas.microsoft.com/office/drawing/2014/main" id="{E216C759-2AFB-4639-822F-4E63A2766537}"/>
                </a:ext>
              </a:extLst>
            </p:cNvPr>
            <p:cNvCxnSpPr>
              <a:cxnSpLocks noChangeShapeType="1"/>
              <a:stCxn id="6148" idx="3"/>
              <a:endCxn id="6148" idx="2"/>
            </p:cNvCxnSpPr>
            <p:nvPr/>
          </p:nvCxnSpPr>
          <p:spPr bwMode="auto">
            <a:xfrm flipH="1" flipV="1">
              <a:off x="1524" y="2437"/>
              <a:ext cx="231" cy="563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5" name="AutoShape 44">
              <a:extLst>
                <a:ext uri="{FF2B5EF4-FFF2-40B4-BE49-F238E27FC236}">
                  <a16:creationId xmlns:a16="http://schemas.microsoft.com/office/drawing/2014/main" id="{C9898EA2-BA8C-4CDF-BA58-2EBD8491B09D}"/>
                </a:ext>
              </a:extLst>
            </p:cNvPr>
            <p:cNvCxnSpPr>
              <a:cxnSpLocks noChangeShapeType="1"/>
              <a:stCxn id="6148" idx="0"/>
              <a:endCxn id="6148" idx="2"/>
            </p:cNvCxnSpPr>
            <p:nvPr/>
          </p:nvCxnSpPr>
          <p:spPr bwMode="auto">
            <a:xfrm flipH="1">
              <a:off x="1524" y="1640"/>
              <a:ext cx="789" cy="797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6" name="AutoShape 45">
              <a:extLst>
                <a:ext uri="{FF2B5EF4-FFF2-40B4-BE49-F238E27FC236}">
                  <a16:creationId xmlns:a16="http://schemas.microsoft.com/office/drawing/2014/main" id="{1AFB5746-8416-48F7-BE02-719587F1C4C2}"/>
                </a:ext>
              </a:extLst>
            </p:cNvPr>
            <p:cNvCxnSpPr>
              <a:cxnSpLocks noChangeShapeType="1"/>
              <a:stCxn id="6148" idx="7"/>
              <a:endCxn id="6148" idx="2"/>
            </p:cNvCxnSpPr>
            <p:nvPr/>
          </p:nvCxnSpPr>
          <p:spPr bwMode="auto">
            <a:xfrm flipH="1">
              <a:off x="1524" y="1874"/>
              <a:ext cx="1347" cy="563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7" name="AutoShape 46">
              <a:extLst>
                <a:ext uri="{FF2B5EF4-FFF2-40B4-BE49-F238E27FC236}">
                  <a16:creationId xmlns:a16="http://schemas.microsoft.com/office/drawing/2014/main" id="{D231B9DF-1392-4C6E-A8B6-5DF0D9F8EF98}"/>
                </a:ext>
              </a:extLst>
            </p:cNvPr>
            <p:cNvCxnSpPr>
              <a:cxnSpLocks noChangeShapeType="1"/>
              <a:stCxn id="6148" idx="5"/>
              <a:endCxn id="6148" idx="2"/>
            </p:cNvCxnSpPr>
            <p:nvPr/>
          </p:nvCxnSpPr>
          <p:spPr bwMode="auto">
            <a:xfrm flipH="1" flipV="1">
              <a:off x="1524" y="2437"/>
              <a:ext cx="1347" cy="563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8" name="AutoShape 47">
              <a:extLst>
                <a:ext uri="{FF2B5EF4-FFF2-40B4-BE49-F238E27FC236}">
                  <a16:creationId xmlns:a16="http://schemas.microsoft.com/office/drawing/2014/main" id="{C3259329-89FD-432E-9189-73B485EE1049}"/>
                </a:ext>
              </a:extLst>
            </p:cNvPr>
            <p:cNvCxnSpPr>
              <a:cxnSpLocks noChangeShapeType="1"/>
              <a:stCxn id="6148" idx="4"/>
              <a:endCxn id="6148" idx="2"/>
            </p:cNvCxnSpPr>
            <p:nvPr/>
          </p:nvCxnSpPr>
          <p:spPr bwMode="auto">
            <a:xfrm flipH="1" flipV="1">
              <a:off x="1524" y="2437"/>
              <a:ext cx="789" cy="797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9" name="AutoShape 48">
              <a:extLst>
                <a:ext uri="{FF2B5EF4-FFF2-40B4-BE49-F238E27FC236}">
                  <a16:creationId xmlns:a16="http://schemas.microsoft.com/office/drawing/2014/main" id="{2F473DA7-1F3E-4D19-BC97-6449B9B90C84}"/>
                </a:ext>
              </a:extLst>
            </p:cNvPr>
            <p:cNvCxnSpPr>
              <a:cxnSpLocks noChangeShapeType="1"/>
              <a:stCxn id="6148" idx="0"/>
              <a:endCxn id="6148" idx="1"/>
            </p:cNvCxnSpPr>
            <p:nvPr/>
          </p:nvCxnSpPr>
          <p:spPr bwMode="auto">
            <a:xfrm flipH="1">
              <a:off x="1755" y="1640"/>
              <a:ext cx="558" cy="233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0" name="AutoShape 49">
              <a:extLst>
                <a:ext uri="{FF2B5EF4-FFF2-40B4-BE49-F238E27FC236}">
                  <a16:creationId xmlns:a16="http://schemas.microsoft.com/office/drawing/2014/main" id="{FDE15F3A-6B3E-4F4D-9AEF-F4DDEBA823A9}"/>
                </a:ext>
              </a:extLst>
            </p:cNvPr>
            <p:cNvCxnSpPr>
              <a:cxnSpLocks noChangeShapeType="1"/>
              <a:stCxn id="6148" idx="7"/>
              <a:endCxn id="6148" idx="1"/>
            </p:cNvCxnSpPr>
            <p:nvPr/>
          </p:nvCxnSpPr>
          <p:spPr bwMode="auto">
            <a:xfrm flipH="1">
              <a:off x="1755" y="1874"/>
              <a:ext cx="1116" cy="0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1" name="AutoShape 50">
              <a:extLst>
                <a:ext uri="{FF2B5EF4-FFF2-40B4-BE49-F238E27FC236}">
                  <a16:creationId xmlns:a16="http://schemas.microsoft.com/office/drawing/2014/main" id="{9F718A6A-AE4D-43ED-92AF-A3DF422D1863}"/>
                </a:ext>
              </a:extLst>
            </p:cNvPr>
            <p:cNvCxnSpPr>
              <a:cxnSpLocks noChangeShapeType="1"/>
              <a:stCxn id="6148" idx="6"/>
              <a:endCxn id="6148" idx="1"/>
            </p:cNvCxnSpPr>
            <p:nvPr/>
          </p:nvCxnSpPr>
          <p:spPr bwMode="auto">
            <a:xfrm flipH="1" flipV="1">
              <a:off x="1755" y="1874"/>
              <a:ext cx="1347" cy="563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2" name="AutoShape 51">
              <a:extLst>
                <a:ext uri="{FF2B5EF4-FFF2-40B4-BE49-F238E27FC236}">
                  <a16:creationId xmlns:a16="http://schemas.microsoft.com/office/drawing/2014/main" id="{327D5DD6-BCA2-4047-AE70-BFF6C67AFDB5}"/>
                </a:ext>
              </a:extLst>
            </p:cNvPr>
            <p:cNvCxnSpPr>
              <a:cxnSpLocks noChangeShapeType="1"/>
              <a:stCxn id="6148" idx="4"/>
              <a:endCxn id="6148" idx="1"/>
            </p:cNvCxnSpPr>
            <p:nvPr/>
          </p:nvCxnSpPr>
          <p:spPr bwMode="auto">
            <a:xfrm flipH="1" flipV="1">
              <a:off x="1755" y="1874"/>
              <a:ext cx="558" cy="1360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3" name="AutoShape 52">
              <a:extLst>
                <a:ext uri="{FF2B5EF4-FFF2-40B4-BE49-F238E27FC236}">
                  <a16:creationId xmlns:a16="http://schemas.microsoft.com/office/drawing/2014/main" id="{DD6E976C-5521-4F59-9ED8-62B6C723AFCF}"/>
                </a:ext>
              </a:extLst>
            </p:cNvPr>
            <p:cNvCxnSpPr>
              <a:cxnSpLocks noChangeShapeType="1"/>
              <a:stCxn id="6148" idx="3"/>
              <a:endCxn id="6148" idx="1"/>
            </p:cNvCxnSpPr>
            <p:nvPr/>
          </p:nvCxnSpPr>
          <p:spPr bwMode="auto">
            <a:xfrm flipV="1">
              <a:off x="1755" y="1874"/>
              <a:ext cx="0" cy="1127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4" name="AutoShape 53">
              <a:extLst>
                <a:ext uri="{FF2B5EF4-FFF2-40B4-BE49-F238E27FC236}">
                  <a16:creationId xmlns:a16="http://schemas.microsoft.com/office/drawing/2014/main" id="{5B0E8B90-54AB-40CD-B891-6484EEBAB0ED}"/>
                </a:ext>
              </a:extLst>
            </p:cNvPr>
            <p:cNvCxnSpPr>
              <a:cxnSpLocks noChangeShapeType="1"/>
              <a:stCxn id="6148" idx="7"/>
              <a:endCxn id="6148" idx="0"/>
            </p:cNvCxnSpPr>
            <p:nvPr/>
          </p:nvCxnSpPr>
          <p:spPr bwMode="auto">
            <a:xfrm flipH="1" flipV="1">
              <a:off x="2313" y="1640"/>
              <a:ext cx="558" cy="233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5" name="AutoShape 54">
              <a:extLst>
                <a:ext uri="{FF2B5EF4-FFF2-40B4-BE49-F238E27FC236}">
                  <a16:creationId xmlns:a16="http://schemas.microsoft.com/office/drawing/2014/main" id="{5A66D27B-DAAE-42AF-978E-8CFE0EBB5B17}"/>
                </a:ext>
              </a:extLst>
            </p:cNvPr>
            <p:cNvCxnSpPr>
              <a:cxnSpLocks noChangeShapeType="1"/>
              <a:stCxn id="6148" idx="6"/>
              <a:endCxn id="6148" idx="0"/>
            </p:cNvCxnSpPr>
            <p:nvPr/>
          </p:nvCxnSpPr>
          <p:spPr bwMode="auto">
            <a:xfrm flipH="1" flipV="1">
              <a:off x="2313" y="1640"/>
              <a:ext cx="789" cy="797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6" name="AutoShape 55">
              <a:extLst>
                <a:ext uri="{FF2B5EF4-FFF2-40B4-BE49-F238E27FC236}">
                  <a16:creationId xmlns:a16="http://schemas.microsoft.com/office/drawing/2014/main" id="{B8F866C4-8548-42B6-87B2-4B470CF727C5}"/>
                </a:ext>
              </a:extLst>
            </p:cNvPr>
            <p:cNvCxnSpPr>
              <a:cxnSpLocks noChangeShapeType="1"/>
              <a:stCxn id="6148" idx="5"/>
              <a:endCxn id="6148" idx="0"/>
            </p:cNvCxnSpPr>
            <p:nvPr/>
          </p:nvCxnSpPr>
          <p:spPr bwMode="auto">
            <a:xfrm flipH="1" flipV="1">
              <a:off x="2313" y="1640"/>
              <a:ext cx="558" cy="1360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7" name="AutoShape 56">
              <a:extLst>
                <a:ext uri="{FF2B5EF4-FFF2-40B4-BE49-F238E27FC236}">
                  <a16:creationId xmlns:a16="http://schemas.microsoft.com/office/drawing/2014/main" id="{E1825613-33D5-4F64-AA7E-9A818BE4A36B}"/>
                </a:ext>
              </a:extLst>
            </p:cNvPr>
            <p:cNvCxnSpPr>
              <a:cxnSpLocks noChangeShapeType="1"/>
              <a:stCxn id="6148" idx="3"/>
              <a:endCxn id="6148" idx="0"/>
            </p:cNvCxnSpPr>
            <p:nvPr/>
          </p:nvCxnSpPr>
          <p:spPr bwMode="auto">
            <a:xfrm flipV="1">
              <a:off x="1755" y="1640"/>
              <a:ext cx="558" cy="1360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8" name="AutoShape 57">
              <a:extLst>
                <a:ext uri="{FF2B5EF4-FFF2-40B4-BE49-F238E27FC236}">
                  <a16:creationId xmlns:a16="http://schemas.microsoft.com/office/drawing/2014/main" id="{952F8EA4-2D6E-471D-8F66-8CC4388CA18A}"/>
                </a:ext>
              </a:extLst>
            </p:cNvPr>
            <p:cNvCxnSpPr>
              <a:cxnSpLocks noChangeShapeType="1"/>
              <a:stCxn id="6148" idx="6"/>
              <a:endCxn id="6148" idx="7"/>
            </p:cNvCxnSpPr>
            <p:nvPr/>
          </p:nvCxnSpPr>
          <p:spPr bwMode="auto">
            <a:xfrm flipH="1" flipV="1">
              <a:off x="2871" y="1874"/>
              <a:ext cx="231" cy="563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9" name="AutoShape 58">
              <a:extLst>
                <a:ext uri="{FF2B5EF4-FFF2-40B4-BE49-F238E27FC236}">
                  <a16:creationId xmlns:a16="http://schemas.microsoft.com/office/drawing/2014/main" id="{EA5D7DEA-2C85-42AA-A06E-585CE9135AC8}"/>
                </a:ext>
              </a:extLst>
            </p:cNvPr>
            <p:cNvCxnSpPr>
              <a:cxnSpLocks noChangeShapeType="1"/>
              <a:stCxn id="6148" idx="5"/>
              <a:endCxn id="6148" idx="7"/>
            </p:cNvCxnSpPr>
            <p:nvPr/>
          </p:nvCxnSpPr>
          <p:spPr bwMode="auto">
            <a:xfrm flipV="1">
              <a:off x="2871" y="1874"/>
              <a:ext cx="0" cy="1127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0" name="AutoShape 59">
              <a:extLst>
                <a:ext uri="{FF2B5EF4-FFF2-40B4-BE49-F238E27FC236}">
                  <a16:creationId xmlns:a16="http://schemas.microsoft.com/office/drawing/2014/main" id="{5AB5324E-09F4-4426-83E8-EE5A68E5B45A}"/>
                </a:ext>
              </a:extLst>
            </p:cNvPr>
            <p:cNvCxnSpPr>
              <a:cxnSpLocks noChangeShapeType="1"/>
              <a:stCxn id="6148" idx="4"/>
              <a:endCxn id="6148" idx="7"/>
            </p:cNvCxnSpPr>
            <p:nvPr/>
          </p:nvCxnSpPr>
          <p:spPr bwMode="auto">
            <a:xfrm flipV="1">
              <a:off x="2313" y="1874"/>
              <a:ext cx="558" cy="1360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1" name="AutoShape 60">
              <a:extLst>
                <a:ext uri="{FF2B5EF4-FFF2-40B4-BE49-F238E27FC236}">
                  <a16:creationId xmlns:a16="http://schemas.microsoft.com/office/drawing/2014/main" id="{7AE048A5-FE84-4BEA-9FB4-CB3376450FD2}"/>
                </a:ext>
              </a:extLst>
            </p:cNvPr>
            <p:cNvCxnSpPr>
              <a:cxnSpLocks noChangeShapeType="1"/>
              <a:stCxn id="6148" idx="6"/>
              <a:endCxn id="6148" idx="5"/>
            </p:cNvCxnSpPr>
            <p:nvPr/>
          </p:nvCxnSpPr>
          <p:spPr bwMode="auto">
            <a:xfrm flipH="1">
              <a:off x="2871" y="2437"/>
              <a:ext cx="231" cy="563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2" name="AutoShape 61">
              <a:extLst>
                <a:ext uri="{FF2B5EF4-FFF2-40B4-BE49-F238E27FC236}">
                  <a16:creationId xmlns:a16="http://schemas.microsoft.com/office/drawing/2014/main" id="{EE6F25FC-B1EA-4E58-96B9-D23D53E09D28}"/>
                </a:ext>
              </a:extLst>
            </p:cNvPr>
            <p:cNvCxnSpPr>
              <a:cxnSpLocks noChangeShapeType="1"/>
              <a:stCxn id="6148" idx="6"/>
              <a:endCxn id="6148" idx="4"/>
            </p:cNvCxnSpPr>
            <p:nvPr/>
          </p:nvCxnSpPr>
          <p:spPr bwMode="auto">
            <a:xfrm flipH="1">
              <a:off x="2313" y="2437"/>
              <a:ext cx="789" cy="797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3" name="AutoShape 62">
              <a:extLst>
                <a:ext uri="{FF2B5EF4-FFF2-40B4-BE49-F238E27FC236}">
                  <a16:creationId xmlns:a16="http://schemas.microsoft.com/office/drawing/2014/main" id="{5CA2D43C-B38F-47C1-8CF2-52B44779181C}"/>
                </a:ext>
              </a:extLst>
            </p:cNvPr>
            <p:cNvCxnSpPr>
              <a:cxnSpLocks noChangeShapeType="1"/>
              <a:stCxn id="6148" idx="6"/>
              <a:endCxn id="6148" idx="3"/>
            </p:cNvCxnSpPr>
            <p:nvPr/>
          </p:nvCxnSpPr>
          <p:spPr bwMode="auto">
            <a:xfrm flipH="1">
              <a:off x="1755" y="2437"/>
              <a:ext cx="1347" cy="563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4" name="AutoShape 63">
              <a:extLst>
                <a:ext uri="{FF2B5EF4-FFF2-40B4-BE49-F238E27FC236}">
                  <a16:creationId xmlns:a16="http://schemas.microsoft.com/office/drawing/2014/main" id="{54487809-B10C-453A-8514-3C7872C30D85}"/>
                </a:ext>
              </a:extLst>
            </p:cNvPr>
            <p:cNvCxnSpPr>
              <a:cxnSpLocks noChangeShapeType="1"/>
              <a:stCxn id="6148" idx="5"/>
              <a:endCxn id="6148" idx="4"/>
            </p:cNvCxnSpPr>
            <p:nvPr/>
          </p:nvCxnSpPr>
          <p:spPr bwMode="auto">
            <a:xfrm flipH="1">
              <a:off x="2313" y="3000"/>
              <a:ext cx="558" cy="233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9462" name="Text Box 66">
            <a:extLst>
              <a:ext uri="{FF2B5EF4-FFF2-40B4-BE49-F238E27FC236}">
                <a16:creationId xmlns:a16="http://schemas.microsoft.com/office/drawing/2014/main" id="{9A837EBA-71EB-4828-86F6-EB142C48F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370" y="1779219"/>
            <a:ext cx="21439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1pPr>
            <a:lvl2pPr marL="520700" indent="-228600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2pPr>
            <a:lvl3pPr marL="7588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3pPr>
            <a:lvl4pPr marL="1004888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4pPr>
            <a:lvl5pPr marL="12795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5pPr>
            <a:lvl6pPr marL="17367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6pPr>
            <a:lvl7pPr marL="21939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7pPr>
            <a:lvl8pPr marL="26511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8pPr>
            <a:lvl9pPr marL="31083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9pPr>
          </a:lstStyle>
          <a:p>
            <a:pPr algn="ctr" defTabSz="914400" eaLnBrk="1" hangingPunct="1"/>
            <a:r>
              <a:rPr lang="ru-RU" altLang="ru-RU" sz="16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Профессиональные</a:t>
            </a:r>
          </a:p>
          <a:p>
            <a:pPr algn="ctr" defTabSz="914400" eaLnBrk="1" hangingPunct="1"/>
            <a:r>
              <a:rPr lang="ru-RU" altLang="ru-RU" sz="16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сообщества</a:t>
            </a:r>
            <a:endParaRPr lang="en-US" altLang="ru-RU" sz="1600" b="1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463" name="Text Box 67">
            <a:extLst>
              <a:ext uri="{FF2B5EF4-FFF2-40B4-BE49-F238E27FC236}">
                <a16:creationId xmlns:a16="http://schemas.microsoft.com/office/drawing/2014/main" id="{6A84E5B5-2900-42DB-91B3-6934A52C4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758" y="3366658"/>
            <a:ext cx="15384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1pPr>
            <a:lvl2pPr marL="520700" indent="-228600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2pPr>
            <a:lvl3pPr marL="7588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3pPr>
            <a:lvl4pPr marL="1004888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4pPr>
            <a:lvl5pPr marL="12795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5pPr>
            <a:lvl6pPr marL="17367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6pPr>
            <a:lvl7pPr marL="21939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7pPr>
            <a:lvl8pPr marL="26511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8pPr>
            <a:lvl9pPr marL="31083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9pPr>
          </a:lstStyle>
          <a:p>
            <a:pPr algn="ctr" defTabSz="914400" eaLnBrk="1" hangingPunct="1"/>
            <a:r>
              <a:rPr lang="ru-RU" altLang="ru-RU" sz="1600" b="1" dirty="0" err="1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Пациентские</a:t>
            </a:r>
            <a:r>
              <a:rPr lang="ru-RU" altLang="ru-RU" sz="16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algn="ctr" defTabSz="914400" eaLnBrk="1" hangingPunct="1"/>
            <a:r>
              <a:rPr lang="ru-RU" altLang="ru-RU" sz="16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сообщества</a:t>
            </a:r>
            <a:endParaRPr lang="en-US" altLang="ru-RU" sz="1600" b="1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464" name="Text Box 68">
            <a:extLst>
              <a:ext uri="{FF2B5EF4-FFF2-40B4-BE49-F238E27FC236}">
                <a16:creationId xmlns:a16="http://schemas.microsoft.com/office/drawing/2014/main" id="{9F1C5622-8471-4B49-94D0-34BBD4A717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8702" y="4906759"/>
            <a:ext cx="1345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1pPr>
            <a:lvl2pPr marL="520700" indent="-228600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2pPr>
            <a:lvl3pPr marL="7588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3pPr>
            <a:lvl4pPr marL="1004888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4pPr>
            <a:lvl5pPr marL="12795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5pPr>
            <a:lvl6pPr marL="17367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6pPr>
            <a:lvl7pPr marL="21939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7pPr>
            <a:lvl8pPr marL="26511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8pPr>
            <a:lvl9pPr marL="31083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9pPr>
          </a:lstStyle>
          <a:p>
            <a:pPr algn="ctr" defTabSz="914400" eaLnBrk="1" hangingPunct="1"/>
            <a:r>
              <a:rPr lang="ru-RU" altLang="ru-RU" sz="16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Масс-медиа</a:t>
            </a:r>
            <a:endParaRPr lang="en-US" altLang="ru-RU" sz="1600" b="1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465" name="Text Box 69">
            <a:extLst>
              <a:ext uri="{FF2B5EF4-FFF2-40B4-BE49-F238E27FC236}">
                <a16:creationId xmlns:a16="http://schemas.microsoft.com/office/drawing/2014/main" id="{A53BBE51-79CC-434F-8C72-B4B5002D54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8522" y="1789866"/>
            <a:ext cx="1933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1pPr>
            <a:lvl2pPr marL="520700" indent="-228600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2pPr>
            <a:lvl3pPr marL="7588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3pPr>
            <a:lvl4pPr marL="1004888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4pPr>
            <a:lvl5pPr marL="12795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5pPr>
            <a:lvl6pPr marL="17367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6pPr>
            <a:lvl7pPr marL="21939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7pPr>
            <a:lvl8pPr marL="26511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8pPr>
            <a:lvl9pPr marL="31083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9pPr>
          </a:lstStyle>
          <a:p>
            <a:pPr algn="ctr" defTabSz="914400" eaLnBrk="1" hangingPunct="1"/>
            <a:r>
              <a:rPr lang="ru-RU" altLang="ru-RU" sz="16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Специалисты орг. </a:t>
            </a:r>
          </a:p>
          <a:p>
            <a:pPr algn="ctr" defTabSz="914400" eaLnBrk="1" hangingPunct="1"/>
            <a:r>
              <a:rPr lang="ru-RU" altLang="ru-RU" sz="16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здравоохранения</a:t>
            </a:r>
            <a:endParaRPr lang="en-US" altLang="ru-RU" sz="1600" b="1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466" name="Text Box 70">
            <a:extLst>
              <a:ext uri="{FF2B5EF4-FFF2-40B4-BE49-F238E27FC236}">
                <a16:creationId xmlns:a16="http://schemas.microsoft.com/office/drawing/2014/main" id="{978848C5-741D-42E9-947B-202CFD31D4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967" y="1296274"/>
            <a:ext cx="27202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1pPr>
            <a:lvl2pPr marL="520700" indent="-228600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2pPr>
            <a:lvl3pPr marL="7588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3pPr>
            <a:lvl4pPr marL="1004888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4pPr>
            <a:lvl5pPr marL="12795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5pPr>
            <a:lvl6pPr marL="17367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6pPr>
            <a:lvl7pPr marL="21939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7pPr>
            <a:lvl8pPr marL="26511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8pPr>
            <a:lvl9pPr marL="31083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9pPr>
          </a:lstStyle>
          <a:p>
            <a:pPr algn="ctr" defTabSz="914400" eaLnBrk="1" hangingPunct="1"/>
            <a:r>
              <a:rPr lang="ru-RU" altLang="ru-RU" sz="16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Эксперты, исследователи</a:t>
            </a:r>
            <a:endParaRPr lang="en-US" altLang="ru-RU" sz="1600" b="1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467" name="Text Box 71">
            <a:extLst>
              <a:ext uri="{FF2B5EF4-FFF2-40B4-BE49-F238E27FC236}">
                <a16:creationId xmlns:a16="http://schemas.microsoft.com/office/drawing/2014/main" id="{8DEBA5AE-DD21-4D0E-A53A-F0B687B8E8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9143" y="3303216"/>
            <a:ext cx="1790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1pPr>
            <a:lvl2pPr marL="520700" indent="-228600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2pPr>
            <a:lvl3pPr marL="7588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3pPr>
            <a:lvl4pPr marL="1004888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4pPr>
            <a:lvl5pPr marL="12795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5pPr>
            <a:lvl6pPr marL="17367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6pPr>
            <a:lvl7pPr marL="21939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7pPr>
            <a:lvl8pPr marL="26511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8pPr>
            <a:lvl9pPr marL="31083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9pPr>
          </a:lstStyle>
          <a:p>
            <a:pPr defTabSz="914400" eaLnBrk="1" hangingPunct="1"/>
            <a:r>
              <a:rPr lang="ru-RU" altLang="ru-RU" sz="16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Аналитики и эксперты</a:t>
            </a:r>
            <a:endParaRPr lang="en-US" altLang="ru-RU" sz="1600" b="1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468" name="Text Box 72">
            <a:extLst>
              <a:ext uri="{FF2B5EF4-FFF2-40B4-BE49-F238E27FC236}">
                <a16:creationId xmlns:a16="http://schemas.microsoft.com/office/drawing/2014/main" id="{538C7FC0-1A79-48A3-8D65-68DFA25C6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6623" y="5715975"/>
            <a:ext cx="3505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1pPr>
            <a:lvl2pPr marL="520700" indent="-228600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2pPr>
            <a:lvl3pPr marL="7588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3pPr>
            <a:lvl4pPr marL="1004888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4pPr>
            <a:lvl5pPr marL="12795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5pPr>
            <a:lvl6pPr marL="17367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6pPr>
            <a:lvl7pPr marL="21939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7pPr>
            <a:lvl8pPr marL="26511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8pPr>
            <a:lvl9pPr marL="31083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9pPr>
          </a:lstStyle>
          <a:p>
            <a:pPr algn="ctr" defTabSz="914400" eaLnBrk="1" hangingPunct="1"/>
            <a:r>
              <a:rPr lang="ru-RU" altLang="ru-RU" sz="16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Законодательная и исполнительная власть</a:t>
            </a:r>
            <a:endParaRPr lang="en-US" altLang="ru-RU" sz="1600" b="1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469" name="Text Box 73">
            <a:extLst>
              <a:ext uri="{FF2B5EF4-FFF2-40B4-BE49-F238E27FC236}">
                <a16:creationId xmlns:a16="http://schemas.microsoft.com/office/drawing/2014/main" id="{BA57111A-8E08-4EC7-B396-550CC1CFC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3056" y="4753244"/>
            <a:ext cx="22995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1pPr>
            <a:lvl2pPr marL="520700" indent="-228600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2pPr>
            <a:lvl3pPr marL="7588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3pPr>
            <a:lvl4pPr marL="1004888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4pPr>
            <a:lvl5pPr marL="12795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5pPr>
            <a:lvl6pPr marL="17367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6pPr>
            <a:lvl7pPr marL="21939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7pPr>
            <a:lvl8pPr marL="26511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8pPr>
            <a:lvl9pPr marL="31083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9pPr>
          </a:lstStyle>
          <a:p>
            <a:pPr defTabSz="914400" eaLnBrk="1" hangingPunct="1"/>
            <a:r>
              <a:rPr lang="ru-RU" altLang="ru-RU" sz="1600" b="1" dirty="0" err="1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Фармпроизводители</a:t>
            </a:r>
            <a:r>
              <a:rPr lang="ru-RU" altLang="ru-RU" sz="16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defTabSz="914400" eaLnBrk="1" hangingPunct="1"/>
            <a:r>
              <a:rPr lang="ru-RU" altLang="ru-RU" sz="16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 поставщики</a:t>
            </a:r>
            <a:endParaRPr lang="en-US" altLang="ru-RU" sz="1600" b="1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9470" name="Picture 46" descr="Experts.eps">
            <a:extLst>
              <a:ext uri="{FF2B5EF4-FFF2-40B4-BE49-F238E27FC236}">
                <a16:creationId xmlns:a16="http://schemas.microsoft.com/office/drawing/2014/main" id="{0869E973-092C-4E19-B758-4123EAEA8A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63" y="1062781"/>
            <a:ext cx="46831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1" name="Picture 47" descr="Hematology.eps">
            <a:extLst>
              <a:ext uri="{FF2B5EF4-FFF2-40B4-BE49-F238E27FC236}">
                <a16:creationId xmlns:a16="http://schemas.microsoft.com/office/drawing/2014/main" id="{904D6C7E-3AD8-450C-8C3B-16DD028763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44" y="2035371"/>
            <a:ext cx="3683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2" name="Picture 48" descr="Analysts.eps">
            <a:extLst>
              <a:ext uri="{FF2B5EF4-FFF2-40B4-BE49-F238E27FC236}">
                <a16:creationId xmlns:a16="http://schemas.microsoft.com/office/drawing/2014/main" id="{4CB69417-E162-497B-BC8E-C7D2642E5B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498" y="3621395"/>
            <a:ext cx="5318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3" name="Picture 50" descr="PolicyMaker.eps">
            <a:extLst>
              <a:ext uri="{FF2B5EF4-FFF2-40B4-BE49-F238E27FC236}">
                <a16:creationId xmlns:a16="http://schemas.microsoft.com/office/drawing/2014/main" id="{24CCC115-9BFB-479A-A90B-6B68CB8DA8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442" y="5568790"/>
            <a:ext cx="478631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4" name="Picture 51" descr="Media.eps">
            <a:extLst>
              <a:ext uri="{FF2B5EF4-FFF2-40B4-BE49-F238E27FC236}">
                <a16:creationId xmlns:a16="http://schemas.microsoft.com/office/drawing/2014/main" id="{56755ECB-4689-475B-8668-A1A0D5EF99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68" y="4943512"/>
            <a:ext cx="52705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5" name="Picture 52" descr="PatientsAdv.eps">
            <a:extLst>
              <a:ext uri="{FF2B5EF4-FFF2-40B4-BE49-F238E27FC236}">
                <a16:creationId xmlns:a16="http://schemas.microsoft.com/office/drawing/2014/main" id="{EB9F5FB7-1C53-4DE8-9A13-539CA7EFD9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67" y="3757685"/>
            <a:ext cx="46672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6" name="Picture 53" descr="Societies.eps">
            <a:extLst>
              <a:ext uri="{FF2B5EF4-FFF2-40B4-BE49-F238E27FC236}">
                <a16:creationId xmlns:a16="http://schemas.microsoft.com/office/drawing/2014/main" id="{0594FD24-4A83-4116-8BBC-052B948FDC8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06" y="2143332"/>
            <a:ext cx="3476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7" name="Text Box 66">
            <a:extLst>
              <a:ext uri="{FF2B5EF4-FFF2-40B4-BE49-F238E27FC236}">
                <a16:creationId xmlns:a16="http://schemas.microsoft.com/office/drawing/2014/main" id="{E6DAB4EA-E84C-4219-B4AD-366ADF0E27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8565" y="3444948"/>
            <a:ext cx="1941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1pPr>
            <a:lvl2pPr marL="520700" indent="-228600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2pPr>
            <a:lvl3pPr marL="7588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3pPr>
            <a:lvl4pPr marL="1004888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4pPr>
            <a:lvl5pPr marL="1279525"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5pPr>
            <a:lvl6pPr marL="17367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6pPr>
            <a:lvl7pPr marL="21939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7pPr>
            <a:lvl8pPr marL="26511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8pPr>
            <a:lvl9pPr marL="31083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Verdana" panose="020B0604030504040204" pitchFamily="34" charset="0"/>
                <a:ea typeface="SimSun" panose="02010600030101010101" pitchFamily="2" charset="-122"/>
              </a:defRPr>
            </a:lvl9pPr>
          </a:lstStyle>
          <a:p>
            <a:pPr algn="ctr" defTabSz="914400" eaLnBrk="1" hangingPunct="1"/>
            <a:r>
              <a:rPr lang="ru-RU" altLang="ru-RU" sz="2800" b="1" dirty="0">
                <a:solidFill>
                  <a:srgbClr val="7030A0"/>
                </a:solidFill>
                <a:highlight>
                  <a:srgbClr val="FFFF00"/>
                </a:highlight>
                <a:latin typeface="Arial" panose="020B0604020202020204" pitchFamily="34" charset="0"/>
                <a:ea typeface="MS PGothic" panose="020B0600070205080204" pitchFamily="34" charset="-128"/>
              </a:rPr>
              <a:t>ПАЦИЕНТ</a:t>
            </a:r>
            <a:endParaRPr lang="en-US" altLang="ru-RU" sz="2800" b="1" dirty="0">
              <a:solidFill>
                <a:srgbClr val="7030A0"/>
              </a:solidFill>
              <a:highlight>
                <a:srgbClr val="FFFF00"/>
              </a:highlight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19478" name="Рисунок 1">
            <a:extLst>
              <a:ext uri="{FF2B5EF4-FFF2-40B4-BE49-F238E27FC236}">
                <a16:creationId xmlns:a16="http://schemas.microsoft.com/office/drawing/2014/main" id="{51D43BD7-4DA0-4443-BA1A-21F3CC5BA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527" y="5431803"/>
            <a:ext cx="1736832" cy="1152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3" grpId="0"/>
      <p:bldP spid="19464" grpId="0"/>
      <p:bldP spid="19465" grpId="0"/>
      <p:bldP spid="19466" grpId="0"/>
      <p:bldP spid="19467" grpId="0"/>
      <p:bldP spid="19468" grpId="0"/>
      <p:bldP spid="194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Текст 4"/>
          <p:cNvSpPr>
            <a:spLocks noGrp="1"/>
          </p:cNvSpPr>
          <p:nvPr>
            <p:ph type="body" idx="1"/>
          </p:nvPr>
        </p:nvSpPr>
        <p:spPr>
          <a:xfrm>
            <a:off x="685800" y="656307"/>
            <a:ext cx="7772400" cy="504825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СПАСИБО ЗА ВНИМАНИЕ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B91ADC4-BF1B-476C-AF39-577659778B24}"/>
              </a:ext>
            </a:extLst>
          </p:cNvPr>
          <p:cNvSpPr/>
          <p:nvPr/>
        </p:nvSpPr>
        <p:spPr>
          <a:xfrm>
            <a:off x="2195736" y="134076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Федеральная бесплатная горячая линия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8-800-6000-132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е-</a:t>
            </a:r>
            <a:r>
              <a:rPr lang="ru-RU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mail</a:t>
            </a:r>
            <a:r>
              <a:rPr lang="ru-RU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  </a:t>
            </a:r>
            <a:r>
              <a:rPr lang="ru-RU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pomprez@raredis.org</a:t>
            </a:r>
            <a:r>
              <a:rPr lang="ru-RU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                   </a:t>
            </a:r>
            <a:r>
              <a:rPr lang="ru-RU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nacgenetic@raredis.org</a:t>
            </a:r>
            <a:endParaRPr lang="ru-RU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Президент 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Национальной Ассоциации организаций больных редкими заболеваниями «Генетика»</a:t>
            </a:r>
          </a:p>
          <a:p>
            <a:pPr algn="ctr"/>
            <a:endParaRPr lang="ru-RU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КАРИМОВА СВЕТЛАНА ИГОРЕВНА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karimova@raredis.org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+7(911) 816 73 15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id="{4A8B5002-71F4-4FA7-909C-5EE4503B4C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7756" y="67337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br>
              <a:rPr lang="ru-RU" altLang="ru-RU" sz="1600" b="1" dirty="0">
                <a:solidFill>
                  <a:srgbClr val="002060"/>
                </a:solidFill>
                <a:latin typeface="Cambria" panose="02040503050406030204" pitchFamily="18" charset="0"/>
              </a:rPr>
            </a:br>
            <a:br>
              <a:rPr lang="ru-RU" altLang="ru-RU" sz="1600" b="1" dirty="0">
                <a:solidFill>
                  <a:srgbClr val="002060"/>
                </a:solidFill>
                <a:latin typeface="Cambria" panose="020405030504060302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Cambria" panose="02040503050406030204" pitchFamily="18" charset="0"/>
              </a:rPr>
              <a:t>КРУГЛЫЕ  СТОЛЫ  В  ОРГАНАХ  ЗАКОНОДАТЕЛЬНОЙ  ВЛАСТИ   РЕГИОНОВ РФ</a:t>
            </a:r>
            <a:br>
              <a:rPr lang="ru-RU" altLang="ru-RU" sz="1800" b="1" dirty="0">
                <a:solidFill>
                  <a:srgbClr val="002060"/>
                </a:solidFill>
                <a:latin typeface="Cambria" panose="02040503050406030204" pitchFamily="18" charset="0"/>
              </a:rPr>
            </a:br>
            <a:r>
              <a:rPr lang="ru-RU" altLang="ru-RU" sz="1600" dirty="0">
                <a:solidFill>
                  <a:srgbClr val="002060"/>
                </a:solidFill>
                <a:latin typeface="Cambria" panose="02040503050406030204" pitchFamily="18" charset="0"/>
              </a:rPr>
              <a:t>Участники: органы государственной и исполнительной  власти, представители Министерств здравоохранения, представители территориальных органов федеральных органов исполнительной власти, гл. специалисты, врачи, исследователи, представители общественных организаций.</a:t>
            </a:r>
            <a:br>
              <a:rPr lang="ru-RU" altLang="ru-RU" sz="1600" dirty="0">
                <a:solidFill>
                  <a:srgbClr val="002060"/>
                </a:solidFill>
                <a:latin typeface="Cambria" panose="02040503050406030204" pitchFamily="18" charset="0"/>
              </a:rPr>
            </a:br>
            <a:endParaRPr lang="ru-RU" altLang="ru-RU" sz="1600" dirty="0"/>
          </a:p>
        </p:txBody>
      </p:sp>
      <p:sp>
        <p:nvSpPr>
          <p:cNvPr id="9219" name="Объект 2">
            <a:extLst>
              <a:ext uri="{FF2B5EF4-FFF2-40B4-BE49-F238E27FC236}">
                <a16:creationId xmlns:a16="http://schemas.microsoft.com/office/drawing/2014/main" id="{47FFFF72-FC86-4996-83DE-20EA25706581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300123" y="2303527"/>
            <a:ext cx="3547864" cy="3312368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altLang="ru-RU" sz="4400" b="1" dirty="0">
                <a:latin typeface="Cambria" panose="02040503050406030204" pitchFamily="18" charset="0"/>
              </a:rPr>
              <a:t>Амурская область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altLang="ru-RU" sz="4400" b="1" dirty="0">
                <a:latin typeface="Cambria" panose="02040503050406030204" pitchFamily="18" charset="0"/>
              </a:rPr>
              <a:t>Владимирская область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altLang="ru-RU" sz="4400" b="1" dirty="0">
                <a:latin typeface="Cambria" panose="02040503050406030204" pitchFamily="18" charset="0"/>
              </a:rPr>
              <a:t>Кемеровская область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altLang="ru-RU" sz="4400" b="1" dirty="0">
                <a:latin typeface="Cambria" panose="02040503050406030204" pitchFamily="18" charset="0"/>
              </a:rPr>
              <a:t>Московская область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altLang="ru-RU" sz="4400" b="1" dirty="0">
                <a:latin typeface="Cambria" panose="02040503050406030204" pitchFamily="18" charset="0"/>
              </a:rPr>
              <a:t>Ростовская область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altLang="ru-RU" sz="4400" b="1" dirty="0">
                <a:latin typeface="Cambria" panose="02040503050406030204" pitchFamily="18" charset="0"/>
              </a:rPr>
              <a:t>Г. Санкт-Петербург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altLang="ru-RU" sz="4400" b="1" dirty="0">
                <a:latin typeface="Cambria" panose="02040503050406030204" pitchFamily="18" charset="0"/>
              </a:rPr>
              <a:t>Республика Крым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altLang="ru-RU" sz="4400" b="1" dirty="0">
                <a:latin typeface="Cambria" panose="02040503050406030204" pitchFamily="18" charset="0"/>
              </a:rPr>
              <a:t>Ставропольский край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altLang="ru-RU" sz="4400" b="1" dirty="0">
                <a:latin typeface="Cambria" panose="02040503050406030204" pitchFamily="18" charset="0"/>
              </a:rPr>
              <a:t>Республика Татарстан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altLang="ru-RU" sz="4400" b="1" dirty="0">
                <a:latin typeface="Cambria" panose="02040503050406030204" pitchFamily="18" charset="0"/>
              </a:rPr>
              <a:t>Ленинградская область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altLang="ru-RU" sz="4400" b="1" dirty="0">
                <a:latin typeface="Cambria" panose="02040503050406030204" pitchFamily="18" charset="0"/>
              </a:rPr>
              <a:t>Ярославская область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altLang="ru-RU" sz="4400" b="1" dirty="0">
                <a:latin typeface="Cambria" panose="02040503050406030204" pitchFamily="18" charset="0"/>
              </a:rPr>
              <a:t>Республика Башкортос</a:t>
            </a:r>
            <a:r>
              <a:rPr lang="ru-RU" altLang="ru-RU" sz="3400" b="1" dirty="0">
                <a:latin typeface="Cambria" panose="02040503050406030204" pitchFamily="18" charset="0"/>
              </a:rPr>
              <a:t>тан</a:t>
            </a:r>
          </a:p>
          <a:p>
            <a:pPr marL="0" indent="0" algn="just">
              <a:buFontTx/>
              <a:buNone/>
              <a:defRPr/>
            </a:pPr>
            <a:endParaRPr lang="ru-RU" altLang="ru-RU" sz="3400" b="1" dirty="0">
              <a:latin typeface="Cambria" panose="02040503050406030204" pitchFamily="18" charset="0"/>
            </a:endParaRPr>
          </a:p>
          <a:p>
            <a:pPr marL="0" indent="0" algn="just">
              <a:buFontTx/>
              <a:buNone/>
              <a:defRPr/>
            </a:pPr>
            <a:r>
              <a:rPr lang="ru-RU" altLang="ru-RU" sz="3400" b="1" dirty="0">
                <a:solidFill>
                  <a:srgbClr val="FF0000"/>
                </a:solidFill>
                <a:latin typeface="Cambria" panose="02040503050406030204" pitchFamily="18" charset="0"/>
              </a:rPr>
              <a:t>                                   </a:t>
            </a:r>
          </a:p>
        </p:txBody>
      </p:sp>
      <p:sp>
        <p:nvSpPr>
          <p:cNvPr id="9220" name="Объект 2">
            <a:extLst>
              <a:ext uri="{FF2B5EF4-FFF2-40B4-BE49-F238E27FC236}">
                <a16:creationId xmlns:a16="http://schemas.microsoft.com/office/drawing/2014/main" id="{08D9549E-8913-4E09-B21A-93FACA853F86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2074916" y="2729324"/>
            <a:ext cx="2527640" cy="4525963"/>
          </a:xfrm>
        </p:spPr>
        <p:txBody>
          <a:bodyPr>
            <a:normAutofit fontScale="2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altLang="ru-RU" sz="4400" b="1" dirty="0">
                <a:latin typeface="Cambria" panose="02040503050406030204" pitchFamily="18" charset="0"/>
              </a:rPr>
              <a:t>Чеченская республика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4400" b="1" dirty="0">
                <a:latin typeface="Cambria" panose="02040503050406030204" pitchFamily="18" charset="0"/>
              </a:rPr>
              <a:t>Челябинская область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4400" b="1" dirty="0">
                <a:latin typeface="Cambria" panose="02040503050406030204" pitchFamily="18" charset="0"/>
              </a:rPr>
              <a:t>Московская область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4400" b="1" dirty="0">
                <a:latin typeface="Cambria" panose="02040503050406030204" pitchFamily="18" charset="0"/>
              </a:rPr>
              <a:t>Воронежская область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4400" b="1" dirty="0">
                <a:latin typeface="Cambria" panose="02040503050406030204" pitchFamily="18" charset="0"/>
              </a:rPr>
              <a:t>Владивосток (Приморский край)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4400" b="1" dirty="0">
                <a:latin typeface="Cambria" panose="02040503050406030204" pitchFamily="18" charset="0"/>
              </a:rPr>
              <a:t>Свердловская область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4400" b="1" dirty="0">
                <a:latin typeface="Cambria" panose="02040503050406030204" pitchFamily="18" charset="0"/>
              </a:rPr>
              <a:t>Санкт-Петербург</a:t>
            </a:r>
          </a:p>
          <a:p>
            <a:pPr marL="0" indent="0">
              <a:buNone/>
            </a:pPr>
            <a:endParaRPr lang="ru-RU" altLang="ru-RU" sz="4400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ru-RU" altLang="ru-RU" sz="4400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ru-RU" altLang="ru-RU" sz="14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B2F6D94-4D29-4128-AE56-BE3C373AB04D}"/>
              </a:ext>
            </a:extLst>
          </p:cNvPr>
          <p:cNvSpPr/>
          <p:nvPr/>
        </p:nvSpPr>
        <p:spPr>
          <a:xfrm>
            <a:off x="3923928" y="2558302"/>
            <a:ext cx="5040560" cy="1401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ts val="800"/>
              </a:spcBef>
              <a:buSzPct val="90000"/>
            </a:pPr>
            <a:r>
              <a:rPr lang="ru-RU" altLang="ru-RU" b="1" dirty="0">
                <a:solidFill>
                  <a:srgbClr val="002060"/>
                </a:solidFill>
                <a:latin typeface="Cambria" panose="02040503050406030204" pitchFamily="18" charset="0"/>
              </a:rPr>
              <a:t> «</a:t>
            </a:r>
            <a:r>
              <a:rPr lang="ru-RU" altLang="ru-RU" sz="1600" b="1" dirty="0">
                <a:solidFill>
                  <a:srgbClr val="002060"/>
                </a:solidFill>
                <a:latin typeface="Cambria" panose="02040503050406030204" pitchFamily="18" charset="0"/>
              </a:rPr>
              <a:t>Субъекты РФ о своевременности разработки комплексной Федеральной программы медицинской, социальной помощи и лекарственного обеспечения пациентов с редкими(</a:t>
            </a:r>
            <a:r>
              <a:rPr lang="ru-RU" altLang="ru-RU" sz="1600" b="1" dirty="0" err="1">
                <a:solidFill>
                  <a:srgbClr val="002060"/>
                </a:solidFill>
                <a:latin typeface="Cambria" panose="02040503050406030204" pitchFamily="18" charset="0"/>
              </a:rPr>
              <a:t>орфанными</a:t>
            </a:r>
            <a:r>
              <a:rPr lang="ru-RU" altLang="ru-RU" sz="1600" b="1" dirty="0">
                <a:solidFill>
                  <a:srgbClr val="002060"/>
                </a:solidFill>
                <a:latin typeface="Cambria" panose="02040503050406030204" pitchFamily="18" charset="0"/>
              </a:rPr>
              <a:t>) заболеваниями».</a:t>
            </a:r>
          </a:p>
          <a:p>
            <a:pPr algn="ctr" eaLnBrk="1" hangingPunct="1">
              <a:lnSpc>
                <a:spcPct val="80000"/>
              </a:lnSpc>
              <a:spcBef>
                <a:spcPts val="800"/>
              </a:spcBef>
              <a:buSzPct val="90000"/>
            </a:pPr>
            <a:r>
              <a:rPr lang="ru-RU" altLang="ru-RU" sz="1600" b="1" dirty="0">
                <a:solidFill>
                  <a:srgbClr val="002060"/>
                </a:solidFill>
                <a:latin typeface="Cambria" panose="02040503050406030204" pitchFamily="18" charset="0"/>
              </a:rPr>
              <a:t> «Редкие 2020-2030»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2CDF64E-3B5A-4AB9-A195-B793DC11D73F}"/>
              </a:ext>
            </a:extLst>
          </p:cNvPr>
          <p:cNvSpPr/>
          <p:nvPr/>
        </p:nvSpPr>
        <p:spPr>
          <a:xfrm>
            <a:off x="332380" y="1329842"/>
            <a:ext cx="71830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99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«Реализация прав граждан, страдающих редкими (</a:t>
            </a:r>
            <a:r>
              <a:rPr lang="ru-RU" sz="1400" b="1" dirty="0" err="1">
                <a:solidFill>
                  <a:srgbClr val="000099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орфанными</a:t>
            </a:r>
            <a:r>
              <a:rPr lang="ru-RU" sz="1400" b="1" dirty="0">
                <a:solidFill>
                  <a:srgbClr val="000099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 заболеваниями на получение бесплатной медицинской помощи в рамках</a:t>
            </a:r>
          </a:p>
          <a:p>
            <a:pPr algn="ctr"/>
            <a:r>
              <a:rPr lang="ru-RU" sz="1400" b="1" dirty="0">
                <a:solidFill>
                  <a:srgbClr val="000099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Программы государственных гарантий: проблемы и перспективы правоприменительной практики»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95401C-6F66-46C5-AE4F-993FBF7D6049}"/>
              </a:ext>
            </a:extLst>
          </p:cNvPr>
          <p:cNvSpPr txBox="1"/>
          <p:nvPr/>
        </p:nvSpPr>
        <p:spPr>
          <a:xfrm>
            <a:off x="5292080" y="4088011"/>
            <a:ext cx="2699792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200" b="1" dirty="0">
                <a:latin typeface="Cambria" panose="02040503050406030204" pitchFamily="18" charset="0"/>
              </a:rPr>
              <a:t>Красноярский край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200" b="1" dirty="0">
                <a:latin typeface="Cambria" panose="02040503050406030204" pitchFamily="18" charset="0"/>
              </a:rPr>
              <a:t>Краснодарский край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200" b="1" dirty="0">
                <a:latin typeface="Cambria" panose="02040503050406030204" pitchFamily="18" charset="0"/>
              </a:rPr>
              <a:t>Новосибирская область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200" b="1" dirty="0">
                <a:latin typeface="Cambria" panose="02040503050406030204" pitchFamily="18" charset="0"/>
              </a:rPr>
              <a:t>Мурманская область</a:t>
            </a:r>
            <a:endParaRPr lang="en-US" altLang="ru-RU" sz="1200" b="1" dirty="0">
              <a:latin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200" b="1" dirty="0">
                <a:latin typeface="Cambria" panose="02040503050406030204" pitchFamily="18" charset="0"/>
              </a:rPr>
              <a:t>Смоленская область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200" b="1" dirty="0">
                <a:latin typeface="Cambria" panose="02040503050406030204" pitchFamily="18" charset="0"/>
              </a:rPr>
              <a:t>Оренбургская область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200" b="1" dirty="0">
                <a:latin typeface="Cambria" panose="02040503050406030204" pitchFamily="18" charset="0"/>
              </a:rPr>
              <a:t>Вологодская область</a:t>
            </a:r>
            <a:endParaRPr lang="en-US" altLang="ru-RU" sz="1200" b="1" dirty="0">
              <a:latin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200" b="1" dirty="0">
                <a:latin typeface="Cambria" panose="02040503050406030204" pitchFamily="18" charset="0"/>
              </a:rPr>
              <a:t>Московская область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200" b="1" dirty="0">
                <a:latin typeface="Cambria" panose="02040503050406030204" pitchFamily="18" charset="0"/>
              </a:rPr>
              <a:t>Хабаровский край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200" b="1" dirty="0">
                <a:latin typeface="Cambria" panose="02040503050406030204" pitchFamily="18" charset="0"/>
              </a:rPr>
              <a:t>Кемеровская область</a:t>
            </a:r>
          </a:p>
          <a:p>
            <a:endParaRPr lang="ru-RU" altLang="ru-RU" sz="1200" b="1" dirty="0">
              <a:latin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altLang="ru-RU" sz="1200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ru-RU" altLang="ru-RU" sz="1200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ru-RU" altLang="ru-RU" sz="18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B51F57-FE30-4030-8EAF-30384516E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49147"/>
          </a:xfrm>
        </p:spPr>
        <p:txBody>
          <a:bodyPr>
            <a:normAutofit fontScale="90000"/>
          </a:bodyPr>
          <a:lstStyle/>
          <a:p>
            <a:r>
              <a:rPr lang="ru-RU" dirty="0"/>
              <a:t> 2022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91AFBE-01D9-4B38-83B0-E6B0B49674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0582" y="764704"/>
            <a:ext cx="3806190" cy="590465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Тюменская область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Карачаево-Черкессия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Сахалинская область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Калининградская область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Ленинградская область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кв.</a:t>
            </a:r>
            <a:endParaRPr lang="en-GB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Санкт-Петербург - СЗФО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Саратовская область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Дагестан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Окружное СКФО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ХМАО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Курганская область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Архангельская область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Челябинская область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Московская область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95C7519-314E-42DA-926D-DC42868CA2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60032" y="764704"/>
            <a:ext cx="3806190" cy="3767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кв.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Иркутская область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Псковская область</a:t>
            </a:r>
            <a:endParaRPr lang="en-GB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Башкортостан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Пермская область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Тверская область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Татарстан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Саха (Якутия)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Тамбовская область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9961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:a16="http://schemas.microsoft.com/office/drawing/2014/main" id="{904324EB-7B60-483D-BE46-BA862CF8053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9750" y="836612"/>
            <a:ext cx="8064500" cy="5184775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Изменения государственной и региональной политики в сфере РЗ. Обоснованные изменения действующего законодательства, с целью совершенствования государственной политики, улучшения и сохранения здоровья и жизнедеятельности «редких больных». 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Наличие необходимой нормативно-правовой базы для помощи пациентам с редкими (</a:t>
            </a:r>
            <a:r>
              <a:rPr lang="ru-RU" sz="2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орфанными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заболеваниями в рамках региона. Представление шаблонов необходимой документации, согласно исследованиям и рекомендациям Комитета здравоохранения Государственной Думы РФ.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Новые заболевания в регистре – готовность региона. Обеспечение редких (</a:t>
            </a:r>
            <a:r>
              <a:rPr lang="ru-RU" sz="2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орфанных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пациентов в рамках регистров по программам федеральных и региональных гарантий. 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 лекарственными препаратами </a:t>
            </a:r>
            <a:r>
              <a:rPr lang="ru-RU" sz="2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орфанных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пациентов.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Проблемы обеспечения лекарственными препаратами </a:t>
            </a:r>
            <a:r>
              <a:rPr lang="ru-RU" sz="2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орфанных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пациентов в рамках ВЗН.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Возможности и необходимость финансирования и лечения незарегистрированными лекарственными средствами по жизненным показаниям пациентов с редкими (</a:t>
            </a:r>
            <a:r>
              <a:rPr lang="ru-RU" sz="2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орфанными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заболеваниями (возможности и работа Фонда «Круг добра»).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Необходимость формирования Экспертных центров региона.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Обсуждение необходимости разработки и внедрения Стратегии и  Федеральной программы в области редких (</a:t>
            </a:r>
            <a:r>
              <a:rPr lang="ru-RU" sz="2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орфанных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заболеваний. Услышать мнение представителей органов государственной власти. Рассмотреть предложенные направления.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BFF9274-D18E-4F00-8DAE-840165839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831654"/>
            <a:ext cx="1547664" cy="102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104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72486" y="116632"/>
            <a:ext cx="8078788" cy="1080120"/>
          </a:xfrm>
        </p:spPr>
        <p:txBody>
          <a:bodyPr/>
          <a:lstStyle/>
          <a:p>
            <a:pPr algn="ctr" eaLnBrk="1" hangingPunct="1"/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ОСНОВНЫЕ ДОКУМЕНТЫ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5D316FB-8023-47C8-97F0-BBB8BC960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097854"/>
            <a:ext cx="1210089" cy="802480"/>
          </a:xfrm>
          <a:prstGeom prst="rect">
            <a:avLst/>
          </a:prstGeom>
        </p:spPr>
      </p:pic>
      <p:pic>
        <p:nvPicPr>
          <p:cNvPr id="9" name="Рисунок 8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B4014D5-4642-4A85-8DB8-6C60810286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988" y="908720"/>
            <a:ext cx="2651932" cy="3743696"/>
          </a:xfrm>
          <a:prstGeom prst="rect">
            <a:avLst/>
          </a:prstGeom>
          <a:ln>
            <a:solidFill>
              <a:schemeClr val="accent2"/>
            </a:solidFill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Рукописный ввод 9">
                <a:extLst>
                  <a:ext uri="{FF2B5EF4-FFF2-40B4-BE49-F238E27FC236}">
                    <a16:creationId xmlns:a16="http://schemas.microsoft.com/office/drawing/2014/main" id="{B45916BF-D86A-4D6A-9378-6DE601439EFC}"/>
                  </a:ext>
                </a:extLst>
              </p14:cNvPr>
              <p14:cNvContentPartPr/>
              <p14:nvPr/>
            </p14:nvContentPartPr>
            <p14:xfrm>
              <a:off x="7831520" y="3496227"/>
              <a:ext cx="360" cy="360"/>
            </p14:xfrm>
          </p:contentPart>
        </mc:Choice>
        <mc:Fallback xmlns="">
          <p:pic>
            <p:nvPicPr>
              <p:cNvPr id="10" name="Рукописный ввод 9">
                <a:extLst>
                  <a:ext uri="{FF2B5EF4-FFF2-40B4-BE49-F238E27FC236}">
                    <a16:creationId xmlns:a16="http://schemas.microsoft.com/office/drawing/2014/main" id="{B45916BF-D86A-4D6A-9378-6DE601439EF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22880" y="3487227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56380E33-AE88-4AD6-B1D9-803D96AA094D}"/>
              </a:ext>
            </a:extLst>
          </p:cNvPr>
          <p:cNvGrpSpPr/>
          <p:nvPr/>
        </p:nvGrpSpPr>
        <p:grpSpPr>
          <a:xfrm>
            <a:off x="6595640" y="1718187"/>
            <a:ext cx="360" cy="360"/>
            <a:chOff x="6595640" y="1718187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1" name="Рукописный ввод 10">
                  <a:extLst>
                    <a:ext uri="{FF2B5EF4-FFF2-40B4-BE49-F238E27FC236}">
                      <a16:creationId xmlns:a16="http://schemas.microsoft.com/office/drawing/2014/main" id="{002EF695-A507-4501-9A79-48DDF42BBE5A}"/>
                    </a:ext>
                  </a:extLst>
                </p14:cNvPr>
                <p14:cNvContentPartPr/>
                <p14:nvPr/>
              </p14:nvContentPartPr>
              <p14:xfrm>
                <a:off x="6595640" y="1718187"/>
                <a:ext cx="360" cy="360"/>
              </p14:xfrm>
            </p:contentPart>
          </mc:Choice>
          <mc:Fallback xmlns="">
            <p:pic>
              <p:nvPicPr>
                <p:cNvPr id="11" name="Рукописный ввод 10">
                  <a:extLst>
                    <a:ext uri="{FF2B5EF4-FFF2-40B4-BE49-F238E27FC236}">
                      <a16:creationId xmlns:a16="http://schemas.microsoft.com/office/drawing/2014/main" id="{002EF695-A507-4501-9A79-48DDF42BBE5A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586640" y="170954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2" name="Рукописный ввод 11">
                  <a:extLst>
                    <a:ext uri="{FF2B5EF4-FFF2-40B4-BE49-F238E27FC236}">
                      <a16:creationId xmlns:a16="http://schemas.microsoft.com/office/drawing/2014/main" id="{09EAE6FF-0798-41D6-8AD8-27498B16DF91}"/>
                    </a:ext>
                  </a:extLst>
                </p14:cNvPr>
                <p14:cNvContentPartPr/>
                <p14:nvPr/>
              </p14:nvContentPartPr>
              <p14:xfrm>
                <a:off x="6595640" y="1718187"/>
                <a:ext cx="360" cy="360"/>
              </p14:xfrm>
            </p:contentPart>
          </mc:Choice>
          <mc:Fallback xmlns="">
            <p:pic>
              <p:nvPicPr>
                <p:cNvPr id="12" name="Рукописный ввод 11">
                  <a:extLst>
                    <a:ext uri="{FF2B5EF4-FFF2-40B4-BE49-F238E27FC236}">
                      <a16:creationId xmlns:a16="http://schemas.microsoft.com/office/drawing/2014/main" id="{09EAE6FF-0798-41D6-8AD8-27498B16DF91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586640" y="170954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1F91EB3F-2150-47EB-83BA-B8DCA9152E93}"/>
              </a:ext>
            </a:extLst>
          </p:cNvPr>
          <p:cNvGrpSpPr/>
          <p:nvPr/>
        </p:nvGrpSpPr>
        <p:grpSpPr>
          <a:xfrm>
            <a:off x="6112520" y="5164107"/>
            <a:ext cx="360" cy="360"/>
            <a:chOff x="6112520" y="5164107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4" name="Рукописный ввод 13">
                  <a:extLst>
                    <a:ext uri="{FF2B5EF4-FFF2-40B4-BE49-F238E27FC236}">
                      <a16:creationId xmlns:a16="http://schemas.microsoft.com/office/drawing/2014/main" id="{D7E1E4F1-D7A0-474A-A598-DF122DB59F05}"/>
                    </a:ext>
                  </a:extLst>
                </p14:cNvPr>
                <p14:cNvContentPartPr/>
                <p14:nvPr/>
              </p14:nvContentPartPr>
              <p14:xfrm>
                <a:off x="6112520" y="5164107"/>
                <a:ext cx="360" cy="360"/>
              </p14:xfrm>
            </p:contentPart>
          </mc:Choice>
          <mc:Fallback xmlns="">
            <p:pic>
              <p:nvPicPr>
                <p:cNvPr id="14" name="Рукописный ввод 13">
                  <a:extLst>
                    <a:ext uri="{FF2B5EF4-FFF2-40B4-BE49-F238E27FC236}">
                      <a16:creationId xmlns:a16="http://schemas.microsoft.com/office/drawing/2014/main" id="{D7E1E4F1-D7A0-474A-A598-DF122DB59F05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103880" y="515546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5" name="Рукописный ввод 14">
                  <a:extLst>
                    <a:ext uri="{FF2B5EF4-FFF2-40B4-BE49-F238E27FC236}">
                      <a16:creationId xmlns:a16="http://schemas.microsoft.com/office/drawing/2014/main" id="{B54A206C-6F11-423B-8FD0-E3E43DEACFBB}"/>
                    </a:ext>
                  </a:extLst>
                </p14:cNvPr>
                <p14:cNvContentPartPr/>
                <p14:nvPr/>
              </p14:nvContentPartPr>
              <p14:xfrm>
                <a:off x="6112520" y="5164107"/>
                <a:ext cx="360" cy="360"/>
              </p14:xfrm>
            </p:contentPart>
          </mc:Choice>
          <mc:Fallback xmlns="">
            <p:pic>
              <p:nvPicPr>
                <p:cNvPr id="15" name="Рукописный ввод 14">
                  <a:extLst>
                    <a:ext uri="{FF2B5EF4-FFF2-40B4-BE49-F238E27FC236}">
                      <a16:creationId xmlns:a16="http://schemas.microsoft.com/office/drawing/2014/main" id="{B54A206C-6F11-423B-8FD0-E3E43DEACFBB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103880" y="515546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6" name="Рукописный ввод 15">
                  <a:extLst>
                    <a:ext uri="{FF2B5EF4-FFF2-40B4-BE49-F238E27FC236}">
                      <a16:creationId xmlns:a16="http://schemas.microsoft.com/office/drawing/2014/main" id="{CF319EDB-5C30-41CA-8847-9B58D02AFD2E}"/>
                    </a:ext>
                  </a:extLst>
                </p14:cNvPr>
                <p14:cNvContentPartPr/>
                <p14:nvPr/>
              </p14:nvContentPartPr>
              <p14:xfrm>
                <a:off x="6112520" y="5164107"/>
                <a:ext cx="360" cy="360"/>
              </p14:xfrm>
            </p:contentPart>
          </mc:Choice>
          <mc:Fallback xmlns="">
            <p:pic>
              <p:nvPicPr>
                <p:cNvPr id="16" name="Рукописный ввод 15">
                  <a:extLst>
                    <a:ext uri="{FF2B5EF4-FFF2-40B4-BE49-F238E27FC236}">
                      <a16:creationId xmlns:a16="http://schemas.microsoft.com/office/drawing/2014/main" id="{CF319EDB-5C30-41CA-8847-9B58D02AFD2E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103880" y="515546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8" name="Рукописный ввод 17">
                  <a:extLst>
                    <a:ext uri="{FF2B5EF4-FFF2-40B4-BE49-F238E27FC236}">
                      <a16:creationId xmlns:a16="http://schemas.microsoft.com/office/drawing/2014/main" id="{98472D41-0752-4BC6-AAF8-3DF2F51A4127}"/>
                    </a:ext>
                  </a:extLst>
                </p14:cNvPr>
                <p14:cNvContentPartPr/>
                <p14:nvPr/>
              </p14:nvContentPartPr>
              <p14:xfrm>
                <a:off x="6112520" y="5164107"/>
                <a:ext cx="360" cy="360"/>
              </p14:xfrm>
            </p:contentPart>
          </mc:Choice>
          <mc:Fallback xmlns="">
            <p:pic>
              <p:nvPicPr>
                <p:cNvPr id="18" name="Рукописный ввод 17">
                  <a:extLst>
                    <a:ext uri="{FF2B5EF4-FFF2-40B4-BE49-F238E27FC236}">
                      <a16:creationId xmlns:a16="http://schemas.microsoft.com/office/drawing/2014/main" id="{98472D41-0752-4BC6-AAF8-3DF2F51A4127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103880" y="515546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0" name="Рукописный ввод 19">
                <a:extLst>
                  <a:ext uri="{FF2B5EF4-FFF2-40B4-BE49-F238E27FC236}">
                    <a16:creationId xmlns:a16="http://schemas.microsoft.com/office/drawing/2014/main" id="{FAAFA0E3-419C-475F-888F-2787D80D6738}"/>
                  </a:ext>
                </a:extLst>
              </p14:cNvPr>
              <p14:cNvContentPartPr/>
              <p14:nvPr/>
            </p14:nvContentPartPr>
            <p14:xfrm>
              <a:off x="5537240" y="3970347"/>
              <a:ext cx="360" cy="360"/>
            </p14:xfrm>
          </p:contentPart>
        </mc:Choice>
        <mc:Fallback xmlns="">
          <p:pic>
            <p:nvPicPr>
              <p:cNvPr id="20" name="Рукописный ввод 19">
                <a:extLst>
                  <a:ext uri="{FF2B5EF4-FFF2-40B4-BE49-F238E27FC236}">
                    <a16:creationId xmlns:a16="http://schemas.microsoft.com/office/drawing/2014/main" id="{FAAFA0E3-419C-475F-888F-2787D80D673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28240" y="3961707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544C5766-E16A-41F3-994D-047EDC2400C9}"/>
              </a:ext>
            </a:extLst>
          </p:cNvPr>
          <p:cNvGrpSpPr/>
          <p:nvPr/>
        </p:nvGrpSpPr>
        <p:grpSpPr>
          <a:xfrm>
            <a:off x="6790040" y="5096427"/>
            <a:ext cx="360" cy="360"/>
            <a:chOff x="6790040" y="5096427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1" name="Рукописный ввод 20">
                  <a:extLst>
                    <a:ext uri="{FF2B5EF4-FFF2-40B4-BE49-F238E27FC236}">
                      <a16:creationId xmlns:a16="http://schemas.microsoft.com/office/drawing/2014/main" id="{EE18570C-0B6D-4E51-866A-D46EE6D23970}"/>
                    </a:ext>
                  </a:extLst>
                </p14:cNvPr>
                <p14:cNvContentPartPr/>
                <p14:nvPr/>
              </p14:nvContentPartPr>
              <p14:xfrm>
                <a:off x="6790040" y="5096427"/>
                <a:ext cx="360" cy="360"/>
              </p14:xfrm>
            </p:contentPart>
          </mc:Choice>
          <mc:Fallback xmlns="">
            <p:pic>
              <p:nvPicPr>
                <p:cNvPr id="21" name="Рукописный ввод 20">
                  <a:extLst>
                    <a:ext uri="{FF2B5EF4-FFF2-40B4-BE49-F238E27FC236}">
                      <a16:creationId xmlns:a16="http://schemas.microsoft.com/office/drawing/2014/main" id="{EE18570C-0B6D-4E51-866A-D46EE6D23970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781040" y="508778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2" name="Рукописный ввод 21">
                  <a:extLst>
                    <a:ext uri="{FF2B5EF4-FFF2-40B4-BE49-F238E27FC236}">
                      <a16:creationId xmlns:a16="http://schemas.microsoft.com/office/drawing/2014/main" id="{7F7C641F-B896-465F-A32D-500487E68F32}"/>
                    </a:ext>
                  </a:extLst>
                </p14:cNvPr>
                <p14:cNvContentPartPr/>
                <p14:nvPr/>
              </p14:nvContentPartPr>
              <p14:xfrm>
                <a:off x="6790040" y="5096427"/>
                <a:ext cx="360" cy="360"/>
              </p14:xfrm>
            </p:contentPart>
          </mc:Choice>
          <mc:Fallback xmlns="">
            <p:pic>
              <p:nvPicPr>
                <p:cNvPr id="22" name="Рукописный ввод 21">
                  <a:extLst>
                    <a:ext uri="{FF2B5EF4-FFF2-40B4-BE49-F238E27FC236}">
                      <a16:creationId xmlns:a16="http://schemas.microsoft.com/office/drawing/2014/main" id="{7F7C641F-B896-465F-A32D-500487E68F32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781040" y="508778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4" name="Рукописный ввод 23">
                <a:extLst>
                  <a:ext uri="{FF2B5EF4-FFF2-40B4-BE49-F238E27FC236}">
                    <a16:creationId xmlns:a16="http://schemas.microsoft.com/office/drawing/2014/main" id="{4C809EF0-247B-40FE-99C3-5518DF49F715}"/>
                  </a:ext>
                </a:extLst>
              </p14:cNvPr>
              <p14:cNvContentPartPr/>
              <p14:nvPr/>
            </p14:nvContentPartPr>
            <p14:xfrm>
              <a:off x="6163640" y="6197307"/>
              <a:ext cx="360" cy="360"/>
            </p14:xfrm>
          </p:contentPart>
        </mc:Choice>
        <mc:Fallback xmlns="">
          <p:pic>
            <p:nvPicPr>
              <p:cNvPr id="24" name="Рукописный ввод 23">
                <a:extLst>
                  <a:ext uri="{FF2B5EF4-FFF2-40B4-BE49-F238E27FC236}">
                    <a16:creationId xmlns:a16="http://schemas.microsoft.com/office/drawing/2014/main" id="{4C809EF0-247B-40FE-99C3-5518DF49F71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54640" y="618830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5" name="Рукописный ввод 24">
                <a:extLst>
                  <a:ext uri="{FF2B5EF4-FFF2-40B4-BE49-F238E27FC236}">
                    <a16:creationId xmlns:a16="http://schemas.microsoft.com/office/drawing/2014/main" id="{EB47E0F6-F6C4-4F96-A921-E4607A903DE7}"/>
                  </a:ext>
                </a:extLst>
              </p14:cNvPr>
              <p14:cNvContentPartPr/>
              <p14:nvPr/>
            </p14:nvContentPartPr>
            <p14:xfrm>
              <a:off x="6163640" y="6197307"/>
              <a:ext cx="360" cy="360"/>
            </p14:xfrm>
          </p:contentPart>
        </mc:Choice>
        <mc:Fallback xmlns="">
          <p:pic>
            <p:nvPicPr>
              <p:cNvPr id="25" name="Рукописный ввод 24">
                <a:extLst>
                  <a:ext uri="{FF2B5EF4-FFF2-40B4-BE49-F238E27FC236}">
                    <a16:creationId xmlns:a16="http://schemas.microsoft.com/office/drawing/2014/main" id="{EB47E0F6-F6C4-4F96-A921-E4607A903DE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54640" y="618830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8" name="Рукописный ввод 27">
                <a:extLst>
                  <a:ext uri="{FF2B5EF4-FFF2-40B4-BE49-F238E27FC236}">
                    <a16:creationId xmlns:a16="http://schemas.microsoft.com/office/drawing/2014/main" id="{C53D71A1-8A24-4E7C-B11E-1F642F040E44}"/>
                  </a:ext>
                </a:extLst>
              </p14:cNvPr>
              <p14:cNvContentPartPr/>
              <p14:nvPr/>
            </p14:nvContentPartPr>
            <p14:xfrm>
              <a:off x="-931600" y="1523427"/>
              <a:ext cx="360" cy="360"/>
            </p14:xfrm>
          </p:contentPart>
        </mc:Choice>
        <mc:Fallback xmlns="">
          <p:pic>
            <p:nvPicPr>
              <p:cNvPr id="28" name="Рукописный ввод 27">
                <a:extLst>
                  <a:ext uri="{FF2B5EF4-FFF2-40B4-BE49-F238E27FC236}">
                    <a16:creationId xmlns:a16="http://schemas.microsoft.com/office/drawing/2014/main" id="{C53D71A1-8A24-4E7C-B11E-1F642F040E44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-935920" y="1519107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FD7F6B03-4879-4413-B956-84BAD4433266}"/>
              </a:ext>
            </a:extLst>
          </p:cNvPr>
          <p:cNvSpPr txBox="1"/>
          <p:nvPr/>
        </p:nvSpPr>
        <p:spPr>
          <a:xfrm flipH="1">
            <a:off x="3709926" y="974145"/>
            <a:ext cx="2644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2019 г.</a:t>
            </a:r>
          </a:p>
          <a:p>
            <a:r>
              <a:rPr lang="ru-RU" dirty="0"/>
              <a:t>2020 г.</a:t>
            </a:r>
          </a:p>
          <a:p>
            <a:r>
              <a:rPr lang="ru-RU" dirty="0"/>
              <a:t>2021 г.</a:t>
            </a:r>
          </a:p>
          <a:p>
            <a:r>
              <a:rPr lang="ru-RU" dirty="0">
                <a:solidFill>
                  <a:srgbClr val="C00000"/>
                </a:solidFill>
              </a:rPr>
              <a:t>2022 г.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A8B606C-7943-4934-8BC6-C70B091E9326}"/>
              </a:ext>
            </a:extLst>
          </p:cNvPr>
          <p:cNvSpPr txBox="1"/>
          <p:nvPr/>
        </p:nvSpPr>
        <p:spPr>
          <a:xfrm>
            <a:off x="323708" y="4817431"/>
            <a:ext cx="849658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Cambria" panose="02040503050406030204" pitchFamily="18" charset="0"/>
                <a:ea typeface="Cambria" panose="02040503050406030204" pitchFamily="18" charset="0"/>
              </a:rPr>
              <a:t>Помимо традиционно актуальных вопросов финансирования и последовательной федерализации лекарственного обеспечения пациентов с редкими (</a:t>
            </a:r>
            <a:r>
              <a:rPr lang="ru-RU" sz="1400" dirty="0" err="1">
                <a:latin typeface="Cambria" panose="02040503050406030204" pitchFamily="18" charset="0"/>
                <a:ea typeface="Cambria" panose="02040503050406030204" pitchFamily="18" charset="0"/>
              </a:rPr>
              <a:t>орфанными</a:t>
            </a:r>
            <a:r>
              <a:rPr lang="ru-RU" sz="1400" dirty="0">
                <a:latin typeface="Cambria" panose="02040503050406030204" pitchFamily="18" charset="0"/>
                <a:ea typeface="Cambria" panose="02040503050406030204" pitchFamily="18" charset="0"/>
              </a:rPr>
              <a:t>) заболеваниями, которые сегодня находятся в фокусе внимания Президента РФ, большинство разделов бюллетеня посвящены организационным вопросам оказания медицинской помощи. Расширение программы неонатального скрининга, маршрутизация пациентов, создание центров экспертизы, адекватное правовое регулирование, подходы к оптимизации расходов бюджетных средств 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72486" y="116632"/>
            <a:ext cx="8078788" cy="1658938"/>
          </a:xfrm>
        </p:spPr>
        <p:txBody>
          <a:bodyPr/>
          <a:lstStyle/>
          <a:p>
            <a:pPr algn="ctr" eaLnBrk="1" hangingPunct="1"/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ОСНОВНЫЕ ПРОБЛЕМЫ ОТРАЖННЫЕ В РЕЗОЛЮЦИЯХ ПО ИТОГАМ МЕРОПРИЯТИЙ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9B487676-8CF6-47A3-A86B-82424AF76A3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72486" y="1340768"/>
            <a:ext cx="8399028" cy="4752528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dirty="0"/>
          </a:p>
          <a:p>
            <a:pPr algn="just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4800" dirty="0">
                <a:latin typeface="Times New Roman" panose="020F0502020204030204" pitchFamily="18" charset="0"/>
                <a:cs typeface="Times New Roman" panose="020F0502020204030204" pitchFamily="18" charset="0"/>
              </a:rPr>
              <a:t> Необходимость разработки на  региональном уровне территориальных программ по редким заболеваниям.</a:t>
            </a:r>
          </a:p>
          <a:p>
            <a:pPr algn="just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4800" dirty="0">
                <a:latin typeface="Times New Roman" panose="020F0502020204030204" pitchFamily="18" charset="0"/>
                <a:cs typeface="Times New Roman" panose="020F0502020204030204" pitchFamily="18" charset="0"/>
              </a:rPr>
              <a:t>Продолжение Федерализации </a:t>
            </a:r>
            <a:r>
              <a:rPr lang="ru-RU" sz="4800" dirty="0" err="1">
                <a:latin typeface="Times New Roman" panose="020F0502020204030204" pitchFamily="18" charset="0"/>
                <a:cs typeface="Times New Roman" panose="020F0502020204030204" pitchFamily="18" charset="0"/>
              </a:rPr>
              <a:t>орфанных</a:t>
            </a:r>
            <a:r>
              <a:rPr lang="ru-RU" sz="4800" dirty="0">
                <a:latin typeface="Times New Roman" panose="020F0502020204030204" pitchFamily="18" charset="0"/>
                <a:cs typeface="Times New Roman" panose="020F0502020204030204" pitchFamily="18" charset="0"/>
              </a:rPr>
              <a:t> заболеваний и   расширение перечня нозологий, установленных пунктом 21 части 2 статьи 14 Федерального закона № 323-ФЗ  </a:t>
            </a:r>
          </a:p>
          <a:p>
            <a:pPr algn="just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4800" dirty="0">
                <a:latin typeface="Times New Roman" panose="020F0502020204030204" pitchFamily="18" charset="0"/>
                <a:cs typeface="Times New Roman" panose="020F0502020204030204" pitchFamily="18" charset="0"/>
              </a:rPr>
              <a:t>Преемственность медицинской помощи и лекарственного обеспечения при переходе пациента с редким (</a:t>
            </a:r>
            <a:r>
              <a:rPr lang="ru-RU" sz="4800" dirty="0" err="1">
                <a:latin typeface="Times New Roman" panose="020F0502020204030204" pitchFamily="18" charset="0"/>
                <a:cs typeface="Times New Roman" panose="020F0502020204030204" pitchFamily="18" charset="0"/>
              </a:rPr>
              <a:t>орфанным</a:t>
            </a:r>
            <a:r>
              <a:rPr lang="ru-RU" sz="4800" dirty="0">
                <a:latin typeface="Times New Roman" panose="020F0502020204030204" pitchFamily="18" charset="0"/>
                <a:cs typeface="Times New Roman" panose="020F0502020204030204" pitchFamily="18" charset="0"/>
              </a:rPr>
              <a:t>) заболеванием</a:t>
            </a:r>
            <a:r>
              <a:rPr lang="ru-RU" sz="4800" dirty="0">
                <a:solidFill>
                  <a:srgbClr val="FF0000"/>
                </a:solidFill>
                <a:latin typeface="Times New Roman" panose="020F0502020204030204" pitchFamily="18" charset="0"/>
                <a:cs typeface="Times New Roman" panose="020F0502020204030204" pitchFamily="18" charset="0"/>
              </a:rPr>
              <a:t> из детской возрастной группы во взрослую </a:t>
            </a:r>
          </a:p>
          <a:p>
            <a:pPr algn="just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4800" dirty="0">
                <a:latin typeface="Times New Roman" panose="020F0502020204030204" pitchFamily="18" charset="0"/>
                <a:cs typeface="Times New Roman" panose="020F0502020204030204" pitchFamily="18" charset="0"/>
              </a:rPr>
              <a:t>Обеспечения за счет средств федерального бюджета пациентов с редкими (</a:t>
            </a:r>
            <a:r>
              <a:rPr lang="ru-RU" sz="4800" dirty="0" err="1">
                <a:latin typeface="Times New Roman" panose="020F0502020204030204" pitchFamily="18" charset="0"/>
                <a:cs typeface="Times New Roman" panose="020F0502020204030204" pitchFamily="18" charset="0"/>
              </a:rPr>
              <a:t>орфанными</a:t>
            </a:r>
            <a:r>
              <a:rPr lang="ru-RU" sz="4800" dirty="0">
                <a:latin typeface="Times New Roman" panose="020F0502020204030204" pitchFamily="18" charset="0"/>
                <a:cs typeface="Times New Roman" panose="020F0502020204030204" pitchFamily="18" charset="0"/>
              </a:rPr>
              <a:t>) заболеваниями лекарственными препаратами, незарегистрированными на территории Российской Федерации </a:t>
            </a:r>
            <a:r>
              <a:rPr lang="ru-RU" sz="4800" dirty="0">
                <a:solidFill>
                  <a:srgbClr val="FF0000"/>
                </a:solidFill>
                <a:latin typeface="Times New Roman" panose="020F0502020204030204" pitchFamily="18" charset="0"/>
                <a:cs typeface="Times New Roman" panose="020F0502020204030204" pitchFamily="18" charset="0"/>
              </a:rPr>
              <a:t>(внести изменения в постановление Правительства РФ от 01.06.2021 № 853 )</a:t>
            </a:r>
          </a:p>
          <a:p>
            <a:pPr algn="just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4800" dirty="0">
                <a:latin typeface="Times New Roman" panose="020F0502020204030204" pitchFamily="18" charset="0"/>
                <a:cs typeface="Times New Roman" panose="020F0502020204030204" pitchFamily="18" charset="0"/>
              </a:rPr>
              <a:t>Регистрация новых лекарственных препаратов  и одновременное внесение изменений в клинические рекомендации</a:t>
            </a:r>
          </a:p>
          <a:p>
            <a:pPr algn="just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4800" dirty="0">
                <a:latin typeface="Times New Roman" panose="020F0502020204030204" pitchFamily="18" charset="0"/>
                <a:cs typeface="Times New Roman" panose="020F0502020204030204" pitchFamily="18" charset="0"/>
              </a:rPr>
              <a:t> Разработка Приказа  «О  проведения тестирования потенциальной чувствительности лечению </a:t>
            </a:r>
            <a:r>
              <a:rPr lang="ru-RU" sz="4800" dirty="0" err="1">
                <a:latin typeface="Times New Roman" panose="020F0502020204030204" pitchFamily="18" charset="0"/>
                <a:cs typeface="Times New Roman" panose="020F0502020204030204" pitchFamily="18" charset="0"/>
              </a:rPr>
              <a:t>сапроптерином</a:t>
            </a:r>
            <a:r>
              <a:rPr lang="ru-RU" sz="4800" dirty="0">
                <a:latin typeface="Times New Roman" panose="020F0502020204030204" pitchFamily="18" charset="0"/>
                <a:cs typeface="Times New Roman" panose="020F0502020204030204" pitchFamily="18" charset="0"/>
              </a:rPr>
              <a:t> у пациентов с классической фенилкетонурией»</a:t>
            </a:r>
          </a:p>
          <a:p>
            <a:pPr algn="just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4800" dirty="0">
                <a:latin typeface="Times New Roman" panose="020F0502020204030204" pitchFamily="18" charset="0"/>
                <a:cs typeface="Times New Roman" panose="020F0502020204030204" pitchFamily="18" charset="0"/>
              </a:rPr>
              <a:t>Включение в перечень ВМП лечение </a:t>
            </a:r>
            <a:r>
              <a:rPr lang="ru-RU" sz="4800" dirty="0" err="1">
                <a:latin typeface="Times New Roman" panose="020F0502020204030204" pitchFamily="18" charset="0"/>
                <a:cs typeface="Times New Roman" panose="020F0502020204030204" pitchFamily="18" charset="0"/>
              </a:rPr>
              <a:t>орфанных</a:t>
            </a:r>
            <a:r>
              <a:rPr lang="ru-RU" sz="4800" dirty="0">
                <a:latin typeface="Times New Roman" panose="020F0502020204030204" pitchFamily="18" charset="0"/>
                <a:cs typeface="Times New Roman" panose="020F0502020204030204" pitchFamily="18" charset="0"/>
              </a:rPr>
              <a:t> (редких) заболеваний</a:t>
            </a:r>
          </a:p>
          <a:p>
            <a:pPr algn="just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4800" dirty="0">
                <a:latin typeface="Times New Roman" panose="020F0502020204030204" pitchFamily="18" charset="0"/>
                <a:cs typeface="Times New Roman" panose="020F0502020204030204" pitchFamily="18" charset="0"/>
              </a:rPr>
              <a:t> Стационары на дому</a:t>
            </a:r>
          </a:p>
          <a:p>
            <a:pPr algn="just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4800" dirty="0">
                <a:latin typeface="Times New Roman" panose="020F0502020204030204" pitchFamily="18" charset="0"/>
                <a:cs typeface="Times New Roman" panose="020F0502020204030204" pitchFamily="18" charset="0"/>
              </a:rPr>
              <a:t>Паллиативная помощь</a:t>
            </a:r>
          </a:p>
          <a:p>
            <a:pPr algn="just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4800" dirty="0">
                <a:latin typeface="Times New Roman" panose="020F0502020204030204" pitchFamily="18" charset="0"/>
                <a:cs typeface="Times New Roman" panose="020F0502020204030204" pitchFamily="18" charset="0"/>
              </a:rPr>
              <a:t>Технические средства (изделия) в рамках федерального перечня реабилитационных мероприятий</a:t>
            </a:r>
          </a:p>
          <a:p>
            <a:pPr algn="just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4800" dirty="0">
                <a:latin typeface="Times New Roman" panose="020F0502020204030204" pitchFamily="18" charset="0"/>
                <a:cs typeface="Times New Roman" panose="020F0502020204030204" pitchFamily="18" charset="0"/>
              </a:rPr>
              <a:t> Расширение возможностей использования телемедицинских технологий, а также возможностей дистанционной выписки лекарственных препаратов, доставки их на дом или на электронную почту.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4800" dirty="0">
              <a:latin typeface="Times New Roman" panose="020F0502020204030204" pitchFamily="18" charset="0"/>
              <a:cs typeface="Times New Roman" panose="020F05020202040302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687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id="{EE73B820-8D4F-4E47-AFCB-B584D9E64890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91960" y="1522384"/>
            <a:ext cx="7872413" cy="2464621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последний год фонд Круг Добра открыл новые перспективы для лечения детей с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орфанными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заболеваниями с точки зрения финансирования, однако пациенты столкнулись с проблемой несвоевременной подачи заявок в круг добра, введение электронной системы наложило на регионы больше проблем чем решений.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усилить обучение медицинских специалистов правилам подачи заявок в Круг Добра, усилить обучение и быстроту подачи Министерствами здравоохранения регионов.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1B8C19B-2C34-4571-A770-394958CFD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05756"/>
            <a:ext cx="1737511" cy="11522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6B14BA-8274-4849-96BE-068E7923C6D1}"/>
              </a:ext>
            </a:extLst>
          </p:cNvPr>
          <p:cNvSpPr txBox="1"/>
          <p:nvPr/>
        </p:nvSpPr>
        <p:spPr>
          <a:xfrm>
            <a:off x="2843808" y="476672"/>
            <a:ext cx="457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  «Круг Добра»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D42E30-F125-4726-AE96-7E882EF64F2B}"/>
              </a:ext>
            </a:extLst>
          </p:cNvPr>
          <p:cNvSpPr txBox="1"/>
          <p:nvPr/>
        </p:nvSpPr>
        <p:spPr>
          <a:xfrm>
            <a:off x="491960" y="3987005"/>
            <a:ext cx="7938957" cy="12721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8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</a:rPr>
              <a:t>Достижение минимального диагностического уровня на уровне 60% -80% к концу 2022 года по нозологиям включенным в список заболеваний Фонда Круг Добра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  <a:t> и </a:t>
            </a:r>
            <a:r>
              <a:rPr lang="ru-RU" sz="16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патологиями, требующими ранней диагностики и лечения</a:t>
            </a:r>
            <a:endParaRPr lang="ru-RU" sz="1400" b="0" i="0" dirty="0">
              <a:solidFill>
                <a:srgbClr val="FF0000"/>
              </a:solidFill>
              <a:effectLst/>
              <a:latin typeface="calibri" panose="020F0502020204030204" pitchFamily="34" charset="0"/>
            </a:endParaRPr>
          </a:p>
          <a:p>
            <a:pPr algn="just">
              <a:spcAft>
                <a:spcPts val="800"/>
              </a:spcAft>
            </a:pPr>
            <a:endParaRPr lang="ru-RU" sz="1600" b="0" i="0" dirty="0">
              <a:solidFill>
                <a:srgbClr val="222222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360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B5862B-EB20-4A42-A239-FA99174246B3}"/>
              </a:ext>
            </a:extLst>
          </p:cNvPr>
          <p:cNvSpPr txBox="1"/>
          <p:nvPr/>
        </p:nvSpPr>
        <p:spPr>
          <a:xfrm>
            <a:off x="539552" y="764704"/>
            <a:ext cx="8064896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b="1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Орфанные</a:t>
            </a: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центры  +  мультидисциплинарный подход</a:t>
            </a:r>
            <a:endParaRPr lang="ru-RU" b="0" i="0" dirty="0">
              <a:solidFill>
                <a:srgbClr val="2222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18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</a:rPr>
              <a:t>Для людей, живущих с редким заболеванием, постановка правильного диагноза является ключом к правильному ведению их состояния. Это может обеспечить больший выбор лечения и принятие репродуктивных решений, а также может предоставить людям жизненно важную информацию и поддержку через организации пациентов.</a:t>
            </a:r>
          </a:p>
          <a:p>
            <a:pPr marL="285750" indent="-28575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</a:rPr>
              <a:t>Непрерывное образование первичного звена (педиатры и терапевты)</a:t>
            </a:r>
          </a:p>
          <a:p>
            <a:pPr marL="285750" indent="-28575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222222"/>
                </a:solidFill>
                <a:latin typeface="times new roman" panose="02020603050405020304" pitchFamily="18" charset="0"/>
              </a:rPr>
              <a:t>Р</a:t>
            </a:r>
            <a:r>
              <a:rPr lang="ru-RU" sz="16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</a:rPr>
              <a:t>анняя диагностика детей и семей, планирующих рождение детей, на генетические заболевания. (выявления генетических отклонений + специализированный учет </a:t>
            </a:r>
            <a:r>
              <a:rPr lang="ru-RU" sz="1600" dirty="0">
                <a:solidFill>
                  <a:srgbClr val="222222"/>
                </a:solidFill>
                <a:latin typeface="times new roman" panose="02020603050405020304" pitchFamily="18" charset="0"/>
              </a:rPr>
              <a:t>                 </a:t>
            </a:r>
            <a:r>
              <a:rPr lang="ru-RU" sz="16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</a:rPr>
              <a:t>+ зарезервированные финансовые средства +лечение ребенка в ранние сроки).</a:t>
            </a:r>
          </a:p>
          <a:p>
            <a:pPr marL="285750" indent="-28575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222222"/>
                </a:solidFill>
                <a:latin typeface="times new roman" panose="02020603050405020304" pitchFamily="18" charset="0"/>
              </a:rPr>
              <a:t>Оборудование </a:t>
            </a:r>
          </a:p>
          <a:p>
            <a:pPr marL="285750" indent="-28575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</a:rPr>
              <a:t>Кадры</a:t>
            </a:r>
          </a:p>
          <a:p>
            <a:pPr marL="285750" indent="-28575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222222"/>
                </a:solidFill>
                <a:latin typeface="times new roman" panose="02020603050405020304" pitchFamily="18" charset="0"/>
              </a:rPr>
              <a:t>Внедрение телемедицинских технологий (проблема больших расстояний для получения качественной помощи)</a:t>
            </a:r>
          </a:p>
          <a:p>
            <a:pPr marL="285750" indent="-28575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</a:rPr>
              <a:t>Ведение эпидемиологического регистра региона</a:t>
            </a:r>
          </a:p>
          <a:p>
            <a:pPr marL="285750" indent="-28575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ru-RU" sz="1600" b="0" i="0" dirty="0">
              <a:solidFill>
                <a:srgbClr val="222222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32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35B868-8CED-4C90-B80A-67D22F7F910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60152" y="684461"/>
            <a:ext cx="8080375" cy="742950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создания региональных центров редких (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орфанных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заболеваний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F306FC9-B9E9-4492-BDA7-057B3662E73F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611560" y="1504447"/>
            <a:ext cx="4032448" cy="2267726"/>
          </a:xfrm>
          <a:prstGeom prst="rect">
            <a:avLst/>
          </a:prstGeom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A7D8A0ED-8837-4E42-99D3-8397DE5B5AB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6303963" y="4729163"/>
            <a:ext cx="2840037" cy="212883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DD8DFA6-183D-45D5-9CFC-B45FAC7DD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0" y="1844312"/>
            <a:ext cx="3805239" cy="214044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E57BBCF-AE61-4A9F-8B03-F4136C082D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421" y="3644468"/>
            <a:ext cx="3024826" cy="226862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F477E75-7353-48BD-B8F8-276D42F835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7722" y="3644397"/>
            <a:ext cx="3366318" cy="252473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DB828B-E015-4438-8055-FBB9C780D8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927160"/>
            <a:ext cx="1403648" cy="93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041025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15</TotalTime>
  <Words>1054</Words>
  <Application>Microsoft Macintosh PowerPoint</Application>
  <PresentationFormat>Экран (4:3)</PresentationFormat>
  <Paragraphs>145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4" baseType="lpstr">
      <vt:lpstr>MS PGothic</vt:lpstr>
      <vt:lpstr>Arial</vt:lpstr>
      <vt:lpstr>Calibri</vt:lpstr>
      <vt:lpstr>Calibri</vt:lpstr>
      <vt:lpstr>Calibri Light</vt:lpstr>
      <vt:lpstr>Cambria</vt:lpstr>
      <vt:lpstr>Times</vt:lpstr>
      <vt:lpstr>Times New Roman</vt:lpstr>
      <vt:lpstr>Times New Roman</vt:lpstr>
      <vt:lpstr>Wingdings</vt:lpstr>
      <vt:lpstr>Метрополия</vt:lpstr>
      <vt:lpstr>Diseño predeterminado</vt:lpstr>
      <vt:lpstr>СТРАТЕГИЧЕСКИЕ НАПРАВЛЕНИЯ ОКАЗАНИЯ ПОМОЩИ БОЛЬНЫМ С РЕДКИМИ (ОРФАННЫМИ) ЗАБОЛЕВАНИЯМИ В РОССИЙСКОЙ ФЕДЕРАЦИИ</vt:lpstr>
      <vt:lpstr>  КРУГЛЫЕ  СТОЛЫ  В  ОРГАНАХ  ЗАКОНОДАТЕЛЬНОЙ  ВЛАСТИ   РЕГИОНОВ РФ Участники: органы государственной и исполнительной  власти, представители Министерств здравоохранения, представители территориальных органов федеральных органов исполнительной власти, гл. специалисты, врачи, исследователи, представители общественных организаций. </vt:lpstr>
      <vt:lpstr> 2022</vt:lpstr>
      <vt:lpstr>Презентация PowerPoint</vt:lpstr>
      <vt:lpstr>ОСНОВНЫЕ ДОКУМЕНТЫ</vt:lpstr>
      <vt:lpstr>ОСНОВНЫЕ ПРОБЛЕМЫ ОТРАЖННЫЕ В РЕЗОЛЮЦИЯХ ПО ИТОГАМ МЕРОПРИЯТИЙ</vt:lpstr>
      <vt:lpstr>Презентация PowerPoint</vt:lpstr>
      <vt:lpstr>Презентация PowerPoint</vt:lpstr>
      <vt:lpstr>Необходимость создания региональных центров редких (орфанных) заболеваний </vt:lpstr>
      <vt:lpstr>Презентация PowerPoint</vt:lpstr>
      <vt:lpstr>Тесная взаимосвязь всех участников процесса оказания помощи</vt:lpstr>
      <vt:lpstr>Презентация PowerPoint</vt:lpstr>
    </vt:vector>
  </TitlesOfParts>
  <Company>Toshiba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Microsoft Office User</cp:lastModifiedBy>
  <cp:revision>807</cp:revision>
  <dcterms:created xsi:type="dcterms:W3CDTF">2010-05-23T14:28:12Z</dcterms:created>
  <dcterms:modified xsi:type="dcterms:W3CDTF">2022-05-31T21:48:27Z</dcterms:modified>
</cp:coreProperties>
</file>